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5" r:id="rId2"/>
    <p:sldId id="291" r:id="rId3"/>
    <p:sldId id="292" r:id="rId4"/>
    <p:sldId id="257" r:id="rId5"/>
    <p:sldId id="277" r:id="rId6"/>
    <p:sldId id="276" r:id="rId7"/>
    <p:sldId id="278" r:id="rId8"/>
    <p:sldId id="305" r:id="rId9"/>
    <p:sldId id="311" r:id="rId10"/>
    <p:sldId id="296" r:id="rId11"/>
    <p:sldId id="297" r:id="rId12"/>
    <p:sldId id="306" r:id="rId13"/>
    <p:sldId id="279" r:id="rId14"/>
    <p:sldId id="280" r:id="rId15"/>
    <p:sldId id="295" r:id="rId16"/>
    <p:sldId id="282" r:id="rId17"/>
    <p:sldId id="281" r:id="rId18"/>
    <p:sldId id="283" r:id="rId19"/>
    <p:sldId id="290" r:id="rId20"/>
    <p:sldId id="301" r:id="rId21"/>
    <p:sldId id="300" r:id="rId22"/>
    <p:sldId id="302" r:id="rId23"/>
    <p:sldId id="298" r:id="rId24"/>
    <p:sldId id="259" r:id="rId25"/>
    <p:sldId id="285" r:id="rId26"/>
    <p:sldId id="304" r:id="rId27"/>
    <p:sldId id="308" r:id="rId28"/>
    <p:sldId id="310" r:id="rId29"/>
    <p:sldId id="274" r:id="rId30"/>
    <p:sldId id="294" r:id="rId31"/>
    <p:sldId id="303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86B25-2D06-46E2-BDB4-1C3AA5284316}" type="datetimeFigureOut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B3A7C-A23C-4930-A5AD-D5D5B10C83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467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6692A-F640-4F97-953D-6174A87E2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D11BBE-A1CE-4E88-94FD-8D9C105B4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B768A9-F767-4FE0-AF10-F7A60DC1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2A020-CE3A-4DDC-96BE-9C4C938E8024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C1048D-D801-4AE5-B1C8-4D085CD6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A5A58F-DAEF-4DB4-A5FB-D8AA58C4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97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54F15-BF7E-45A9-9D23-B06931A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0B267A3-CCCA-4631-9D8B-CFCFEE17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E5960F-5094-4C2D-BDC5-FED8A364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73A2-60C9-43DE-BCFF-4D19EE06166D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BE839A-1933-4E34-BA3B-5B2D1699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900F94-E8E9-4BF2-BCA1-A91390B2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85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8070FB-977C-4C39-8B1C-A1D8C28FE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69CC925-133C-4BC3-9752-BF64D5093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C766AE-94B1-487B-B6F3-E61DA960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B88DD-31C1-4D20-8C5C-81702321737E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DF01EA-1D83-4D11-965C-6A81D43E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EBFEF2-F8DC-4E74-BD20-2A32E499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67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17371-3B73-4CAB-B788-684B877A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814656-787E-4F95-8A48-402F7AAEA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6B6D0-82CB-414E-95E5-2BC747EA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1571F-B54C-467A-9D4F-196FA5ECDAC3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328A23-0E08-4B08-B3EB-6896FE7B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8637F9-7D21-416C-B604-FF9CE2A7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40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BCD2B-07D9-4E53-8649-1A5832EE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1C47B1-7845-4B56-B80D-FAAD1850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20CBA6-543C-4225-8B5B-7C6B6FE2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9406-E8CF-4F0F-899F-FB19DE125BAA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EC7DE9-D1DE-408B-8DD2-3EC45C0C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E388D0-6EEA-46A5-9554-13BBD793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8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63676-8DB1-43BA-AB99-947ED580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FA8376-897C-44FB-904D-13C4556BA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AC76C4-58CE-4B19-B9AF-F55DCF58A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95EB76-0626-41C2-9AF8-BA10B756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E12D6-F673-4621-A421-B1BD47E1FBB2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E55832D-4376-4E23-B948-91758679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BBD982-8569-4CB6-B157-B21CF43C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47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388C7-E762-4BAB-83C5-441C40AA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4FDE51-7592-4E3E-A7DB-34075521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29F173-FCE2-4228-8D88-A9902DD98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BB9DC1E-3EA4-45C2-B54A-6253BBCA6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1A7981-AD5F-4464-8C42-708E8AC83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724B0D5-54F2-4A88-86E9-FD071DA0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8B68-3912-4D7A-A376-8B1BC628358F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17E1CD0-F233-41CB-BE4B-57A67039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5045515-4C28-42F7-85A6-BFC34E49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0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0857B-6DE6-4365-B41A-4B6A703F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FB59B56-0F08-4251-8E6F-78BFE296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52B9-6FC7-4408-95B7-120516866E8B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740EC-F1A7-4317-8E0C-63E0AA90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328594-F701-402F-92A6-232E2AF0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94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040689F-5C89-418B-929C-FD8C4AB2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D440-11B3-49CB-ABBF-4D4B0961C475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89EC338-90D3-4F20-AD84-B629A9CE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9AF5B0-D6C4-4276-9032-9AB44ABF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11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556D8-8720-4906-8F6F-9B7BC28E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243F6-FDDC-40D1-B2CC-59818B21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67EDF2-7646-44DF-8911-106DB0B4A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5435E2-1BDF-42B4-B38B-FC9A2F03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71E8-CFA6-4E61-A0DC-D82FB79096E5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B9E1E3-7C24-4FB1-8AEE-33BA249F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9EDFBE-A59D-41F1-910F-0B8E792F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32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ED67-E245-4C49-AD0B-D446F101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CD444B8-1024-434C-96B7-D92ED5C05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757D9B-33F3-4442-94AB-E86AD6127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72C944-CF9A-47AC-BCF4-D4D59E7D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91BD-6D25-4DC2-A008-8B2093B2077A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5547F9-A0A9-475F-B3AC-30BF984C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5822B4-528B-4E24-A21B-45F053F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2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773EDF5-9B40-4764-AA06-FB9EF10B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94FA1A-783C-4A58-9FA4-B725E5B3F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176ABC-04E7-43A8-BA81-40953DE68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1DE8-83B7-4DCA-89D8-F891B33ABB01}" type="datetime1">
              <a:rPr lang="zh-TW" altLang="en-US" smtClean="0"/>
              <a:t>2023/3/15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5DEEE3-6AD4-4BF7-8ABB-ED898689C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AF6ACA-320E-4195-86E0-796B325BD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67B27-ECC9-4141-B725-8DDD7C678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06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mp"/><Relationship Id="rId13" Type="http://schemas.openxmlformats.org/officeDocument/2006/relationships/image" Target="../media/image38.png"/><Relationship Id="rId3" Type="http://schemas.openxmlformats.org/officeDocument/2006/relationships/image" Target="../media/image19.tmp"/><Relationship Id="rId7" Type="http://schemas.openxmlformats.org/officeDocument/2006/relationships/image" Target="../media/image26.tmp"/><Relationship Id="rId12" Type="http://schemas.openxmlformats.org/officeDocument/2006/relationships/image" Target="../media/image37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11" Type="http://schemas.openxmlformats.org/officeDocument/2006/relationships/image" Target="../media/image33.tmp"/><Relationship Id="rId5" Type="http://schemas.openxmlformats.org/officeDocument/2006/relationships/image" Target="../media/image24.tmp"/><Relationship Id="rId10" Type="http://schemas.openxmlformats.org/officeDocument/2006/relationships/image" Target="../media/image30.tmp"/><Relationship Id="rId4" Type="http://schemas.openxmlformats.org/officeDocument/2006/relationships/image" Target="../media/image20.tmp"/><Relationship Id="rId9" Type="http://schemas.openxmlformats.org/officeDocument/2006/relationships/image" Target="../media/image28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164935" y="159090"/>
            <a:ext cx="5971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TW" altLang="en-US" sz="36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李唯愷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Wei-Kai Lee </a:t>
            </a:r>
            <a:r>
              <a:rPr lang="en-US" altLang="zh-TW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Ph.D.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164935" y="788808"/>
            <a:ext cx="73314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dirty="0"/>
              <a:t>Postdoctoral Research Fellow</a:t>
            </a:r>
            <a:endParaRPr lang="en-US" altLang="zh-TW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of </a:t>
            </a:r>
            <a:r>
              <a:rPr lang="en-US" altLang="zh-TW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Biophotonics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 lvl="0"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National Yang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Ming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Chiao</a:t>
            </a:r>
            <a:r>
              <a:rPr lang="en-US" altLang="zh-TW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Tung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University,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155 Li-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Nong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St.,Sec.2,Taipei,Taiwan 112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Tel: 0978073290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Email: l850818@gmail.com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36228" y="2199724"/>
            <a:ext cx="11652611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Education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Bachelor Degree 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(09/2014-06/2018)</a:t>
            </a:r>
            <a:endParaRPr kumimoji="0" lang="zh-TW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Department of Biomedical Imaging and Radiological Sciences, National Yang-Ming University, Taipei, Taiwan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Ph.D. Degree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(08/2019-08/2022)</a:t>
            </a:r>
            <a:endParaRPr kumimoji="0" lang="zh-TW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lvl="0"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Department of Biomedical Imaging and Radiological Sciences, National </a:t>
            </a:r>
            <a:r>
              <a:rPr lang="en-US" altLang="zh-TW" sz="1600" dirty="0">
                <a:solidFill>
                  <a:prstClr val="black"/>
                </a:solidFill>
              </a:rPr>
              <a:t>Yang Ming </a:t>
            </a:r>
            <a:r>
              <a:rPr lang="en-US" altLang="zh-TW" sz="1600" dirty="0" err="1">
                <a:solidFill>
                  <a:prstClr val="black"/>
                </a:solidFill>
              </a:rPr>
              <a:t>Chiao</a:t>
            </a:r>
            <a:r>
              <a:rPr lang="en-US" altLang="zh-TW" sz="1600" dirty="0">
                <a:solidFill>
                  <a:prstClr val="black"/>
                </a:solidFill>
              </a:rPr>
              <a:t> Tung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University, Taipei, Taiwan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Experience</a:t>
            </a:r>
          </a:p>
          <a:p>
            <a:pPr>
              <a:defRPr/>
            </a:pPr>
            <a:r>
              <a:rPr lang="en-US" altLang="zh-TW" sz="1600" b="1" dirty="0"/>
              <a:t>Postdoctoral Research Fellow</a:t>
            </a:r>
            <a:r>
              <a:rPr lang="zh-TW" altLang="en-US" sz="1600" b="1" dirty="0"/>
              <a:t> </a:t>
            </a:r>
            <a:r>
              <a:rPr lang="en-US" altLang="zh-TW" sz="1600" dirty="0"/>
              <a:t>(09/2022-)</a:t>
            </a:r>
            <a:endParaRPr lang="en-US" altLang="zh-TW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600" dirty="0">
                <a:solidFill>
                  <a:prstClr val="black"/>
                </a:solidFill>
              </a:rPr>
              <a:t>Institute of </a:t>
            </a:r>
            <a:r>
              <a:rPr lang="en-US" altLang="zh-TW" sz="1600" dirty="0" err="1">
                <a:solidFill>
                  <a:prstClr val="black"/>
                </a:solidFill>
              </a:rPr>
              <a:t>Biophotonics</a:t>
            </a:r>
            <a:r>
              <a:rPr lang="en-US" altLang="zh-TW" sz="1600" dirty="0">
                <a:solidFill>
                  <a:prstClr val="black"/>
                </a:solidFill>
              </a:rPr>
              <a:t>,</a:t>
            </a:r>
            <a:r>
              <a:rPr lang="zh-TW" altLang="en-US" sz="1600" dirty="0">
                <a:solidFill>
                  <a:prstClr val="black"/>
                </a:solidFill>
              </a:rPr>
              <a:t> </a:t>
            </a:r>
            <a:r>
              <a:rPr lang="en-US" altLang="zh-TW" sz="1600" dirty="0">
                <a:solidFill>
                  <a:prstClr val="black"/>
                </a:solidFill>
              </a:rPr>
              <a:t>National Yang Ming </a:t>
            </a:r>
            <a:r>
              <a:rPr lang="en-US" altLang="zh-TW" sz="1600" dirty="0" err="1">
                <a:solidFill>
                  <a:prstClr val="black"/>
                </a:solidFill>
              </a:rPr>
              <a:t>Chiao</a:t>
            </a:r>
            <a:r>
              <a:rPr lang="en-US" altLang="zh-TW" sz="1600" dirty="0">
                <a:solidFill>
                  <a:prstClr val="black"/>
                </a:solidFill>
              </a:rPr>
              <a:t> Tung University, Taipei, Taiwan 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Clinical Attachment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(07/2017-01/2018)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Department of Radiology, Nuclear medicine, Radiation Oncology, Taipei veterans General Hospital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Publication: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050" b="1" dirty="0">
                <a:solidFill>
                  <a:prstClr val="black"/>
                </a:solidFill>
              </a:rPr>
              <a:t>Lee, W. K.</a:t>
            </a:r>
            <a:r>
              <a:rPr lang="en-US" altLang="zh-TW" sz="1050" dirty="0">
                <a:solidFill>
                  <a:prstClr val="black"/>
                </a:solidFill>
              </a:rPr>
              <a:t>, Yang, H. C., Lee, C. C., Lu, C. F., Wu, C. C., Chung, W. Y., ... &amp; Wu, Y. T. (2023). Lesion delineation framework for vestibular schwannoma, meningioma and brain metastasis for gamma knife radiosurgery using stereotactic magnetic resonance images. Computer Methods and Programs in Biomedicine, 229, 107311.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050" dirty="0">
                <a:solidFill>
                  <a:prstClr val="black"/>
                </a:solidFill>
              </a:rPr>
              <a:t>Lee, CC.*, </a:t>
            </a:r>
            <a:r>
              <a:rPr lang="en-US" altLang="zh-TW" sz="1050" b="1" dirty="0">
                <a:solidFill>
                  <a:prstClr val="black"/>
                </a:solidFill>
              </a:rPr>
              <a:t>Lee, WK.*</a:t>
            </a:r>
            <a:r>
              <a:rPr lang="en-US" altLang="zh-TW" sz="1050" dirty="0">
                <a:solidFill>
                  <a:prstClr val="black"/>
                </a:solidFill>
              </a:rPr>
              <a:t>, Wu, CC. et al. Applying artificial intelligence to longitudinal imaging analysis of vestibular schwannoma following radiosurgery. Sci Rep 11, 3106 (2021). *: equal contribution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050" dirty="0">
                <a:solidFill>
                  <a:prstClr val="black"/>
                </a:solidFill>
              </a:rPr>
              <a:t>Hermann I, Martínez-Heras E, Rieger B, Schmidt R, </a:t>
            </a:r>
            <a:r>
              <a:rPr lang="en-US" altLang="zh-TW" sz="1050" dirty="0" err="1">
                <a:solidFill>
                  <a:prstClr val="black"/>
                </a:solidFill>
              </a:rPr>
              <a:t>Golla</a:t>
            </a:r>
            <a:r>
              <a:rPr lang="en-US" altLang="zh-TW" sz="1050" dirty="0">
                <a:solidFill>
                  <a:prstClr val="black"/>
                </a:solidFill>
              </a:rPr>
              <a:t> AK, Hong JS, </a:t>
            </a:r>
            <a:r>
              <a:rPr lang="en-US" altLang="zh-TW" sz="1050" b="1" dirty="0">
                <a:solidFill>
                  <a:prstClr val="black"/>
                </a:solidFill>
              </a:rPr>
              <a:t>Lee WK</a:t>
            </a:r>
            <a:r>
              <a:rPr lang="en-US" altLang="zh-TW" sz="1050" dirty="0">
                <a:solidFill>
                  <a:prstClr val="black"/>
                </a:solidFill>
              </a:rPr>
              <a:t>, Yu-</a:t>
            </a:r>
            <a:r>
              <a:rPr lang="en-US" altLang="zh-TW" sz="1050" dirty="0" err="1">
                <a:solidFill>
                  <a:prstClr val="black"/>
                </a:solidFill>
              </a:rPr>
              <a:t>Te</a:t>
            </a:r>
            <a:r>
              <a:rPr lang="en-US" altLang="zh-TW" sz="1050" dirty="0">
                <a:solidFill>
                  <a:prstClr val="black"/>
                </a:solidFill>
              </a:rPr>
              <a:t> W, </a:t>
            </a:r>
            <a:r>
              <a:rPr lang="en-US" altLang="zh-TW" sz="1050" dirty="0" err="1">
                <a:solidFill>
                  <a:prstClr val="black"/>
                </a:solidFill>
              </a:rPr>
              <a:t>Nagtegaal</a:t>
            </a:r>
            <a:r>
              <a:rPr lang="en-US" altLang="zh-TW" sz="1050" dirty="0">
                <a:solidFill>
                  <a:prstClr val="black"/>
                </a:solidFill>
              </a:rPr>
              <a:t> M, Solana E, </a:t>
            </a:r>
            <a:r>
              <a:rPr lang="en-US" altLang="zh-TW" sz="1050" dirty="0" err="1">
                <a:solidFill>
                  <a:prstClr val="black"/>
                </a:solidFill>
              </a:rPr>
              <a:t>Llufriu</a:t>
            </a:r>
            <a:r>
              <a:rPr lang="en-US" altLang="zh-TW" sz="1050" dirty="0">
                <a:solidFill>
                  <a:prstClr val="black"/>
                </a:solidFill>
              </a:rPr>
              <a:t> S, </a:t>
            </a:r>
            <a:r>
              <a:rPr lang="en-US" altLang="zh-TW" sz="1050" dirty="0" err="1">
                <a:solidFill>
                  <a:prstClr val="black"/>
                </a:solidFill>
              </a:rPr>
              <a:t>Gass</a:t>
            </a:r>
            <a:r>
              <a:rPr lang="en-US" altLang="zh-TW" sz="1050" dirty="0">
                <a:solidFill>
                  <a:prstClr val="black"/>
                </a:solidFill>
              </a:rPr>
              <a:t> A, </a:t>
            </a:r>
            <a:r>
              <a:rPr lang="en-US" altLang="zh-TW" sz="1050" dirty="0" err="1">
                <a:solidFill>
                  <a:prstClr val="black"/>
                </a:solidFill>
              </a:rPr>
              <a:t>Schad</a:t>
            </a:r>
            <a:r>
              <a:rPr lang="en-US" altLang="zh-TW" sz="1050" dirty="0">
                <a:solidFill>
                  <a:prstClr val="black"/>
                </a:solidFill>
              </a:rPr>
              <a:t> LR, </a:t>
            </a:r>
            <a:r>
              <a:rPr lang="en-US" altLang="zh-TW" sz="1050" dirty="0" err="1">
                <a:solidFill>
                  <a:prstClr val="black"/>
                </a:solidFill>
              </a:rPr>
              <a:t>Weingärtner</a:t>
            </a:r>
            <a:r>
              <a:rPr lang="en-US" altLang="zh-TW" sz="1050" dirty="0">
                <a:solidFill>
                  <a:prstClr val="black"/>
                </a:solidFill>
              </a:rPr>
              <a:t> S, </a:t>
            </a:r>
            <a:r>
              <a:rPr lang="en-US" altLang="zh-TW" sz="1050" dirty="0" err="1">
                <a:solidFill>
                  <a:prstClr val="black"/>
                </a:solidFill>
              </a:rPr>
              <a:t>Zöllner</a:t>
            </a:r>
            <a:r>
              <a:rPr lang="en-US" altLang="zh-TW" sz="1050" dirty="0">
                <a:solidFill>
                  <a:prstClr val="black"/>
                </a:solidFill>
              </a:rPr>
              <a:t> FG. Accelerated white matter lesion analysis based on simultaneous T1 and T2∗ quantification using magnetic resonance fingerprinting and deep learning. </a:t>
            </a:r>
            <a:r>
              <a:rPr lang="en-US" altLang="zh-TW" sz="1050" dirty="0" err="1">
                <a:solidFill>
                  <a:prstClr val="black"/>
                </a:solidFill>
              </a:rPr>
              <a:t>Magn</a:t>
            </a:r>
            <a:r>
              <a:rPr lang="en-US" altLang="zh-TW" sz="1050" dirty="0">
                <a:solidFill>
                  <a:prstClr val="black"/>
                </a:solidFill>
              </a:rPr>
              <a:t> </a:t>
            </a:r>
            <a:r>
              <a:rPr lang="en-US" altLang="zh-TW" sz="1050" dirty="0" err="1">
                <a:solidFill>
                  <a:prstClr val="black"/>
                </a:solidFill>
              </a:rPr>
              <a:t>Reson</a:t>
            </a:r>
            <a:r>
              <a:rPr lang="en-US" altLang="zh-TW" sz="1050" dirty="0">
                <a:solidFill>
                  <a:prstClr val="black"/>
                </a:solidFill>
              </a:rPr>
              <a:t> Med. 2021 Feb 5. </a:t>
            </a:r>
            <a:r>
              <a:rPr lang="en-US" altLang="zh-TW" sz="1050" dirty="0" err="1">
                <a:solidFill>
                  <a:prstClr val="black"/>
                </a:solidFill>
              </a:rPr>
              <a:t>doi</a:t>
            </a:r>
            <a:r>
              <a:rPr lang="en-US" altLang="zh-TW" sz="1050" dirty="0">
                <a:solidFill>
                  <a:prstClr val="black"/>
                </a:solidFill>
              </a:rPr>
              <a:t>: 10.1002/mrm.28688. </a:t>
            </a:r>
            <a:r>
              <a:rPr lang="en-US" altLang="zh-TW" sz="1050" dirty="0" err="1">
                <a:solidFill>
                  <a:prstClr val="black"/>
                </a:solidFill>
              </a:rPr>
              <a:t>Epub</a:t>
            </a:r>
            <a:r>
              <a:rPr lang="en-US" altLang="zh-TW" sz="1050" dirty="0">
                <a:solidFill>
                  <a:prstClr val="black"/>
                </a:solidFill>
              </a:rPr>
              <a:t> ahead of print. PMID: 33547656.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zh-TW" sz="1050" dirty="0" err="1">
                <a:solidFill>
                  <a:prstClr val="black"/>
                </a:solidFill>
              </a:rPr>
              <a:t>Huai</a:t>
            </a:r>
            <a:r>
              <a:rPr lang="en-US" altLang="zh-TW" sz="1050" dirty="0">
                <a:solidFill>
                  <a:prstClr val="black"/>
                </a:solidFill>
              </a:rPr>
              <a:t>-Che Yang, </a:t>
            </a:r>
            <a:r>
              <a:rPr lang="en-US" altLang="zh-TW" sz="1050" dirty="0" err="1">
                <a:solidFill>
                  <a:prstClr val="black"/>
                </a:solidFill>
              </a:rPr>
              <a:t>Chih</a:t>
            </a:r>
            <a:r>
              <a:rPr lang="en-US" altLang="zh-TW" sz="1050" dirty="0">
                <a:solidFill>
                  <a:prstClr val="black"/>
                </a:solidFill>
              </a:rPr>
              <a:t>-Chun Wu, Cheng-Chia Lee, </a:t>
            </a:r>
            <a:r>
              <a:rPr lang="en-US" altLang="zh-TW" sz="1050" dirty="0" err="1">
                <a:solidFill>
                  <a:prstClr val="black"/>
                </a:solidFill>
              </a:rPr>
              <a:t>Huai-En</a:t>
            </a:r>
            <a:r>
              <a:rPr lang="en-US" altLang="zh-TW" sz="1050" dirty="0">
                <a:solidFill>
                  <a:prstClr val="black"/>
                </a:solidFill>
              </a:rPr>
              <a:t> Huang, </a:t>
            </a:r>
            <a:r>
              <a:rPr lang="en-US" altLang="zh-TW" sz="1050" b="1" dirty="0">
                <a:solidFill>
                  <a:prstClr val="black"/>
                </a:solidFill>
              </a:rPr>
              <a:t>Wei-Kai Lee</a:t>
            </a:r>
            <a:r>
              <a:rPr lang="en-US" altLang="zh-TW" sz="1050" dirty="0">
                <a:solidFill>
                  <a:prstClr val="black"/>
                </a:solidFill>
              </a:rPr>
              <a:t>, Wen-</a:t>
            </a:r>
            <a:r>
              <a:rPr lang="en-US" altLang="zh-TW" sz="1050" dirty="0" err="1">
                <a:solidFill>
                  <a:prstClr val="black"/>
                </a:solidFill>
              </a:rPr>
              <a:t>Yuh</a:t>
            </a:r>
            <a:r>
              <a:rPr lang="en-US" altLang="zh-TW" sz="1050" dirty="0">
                <a:solidFill>
                  <a:prstClr val="black"/>
                </a:solidFill>
              </a:rPr>
              <a:t> Chung, Hsiu-Mei Wu, Wan-</a:t>
            </a:r>
            <a:r>
              <a:rPr lang="en-US" altLang="zh-TW" sz="1050" dirty="0" err="1">
                <a:solidFill>
                  <a:prstClr val="black"/>
                </a:solidFill>
              </a:rPr>
              <a:t>Yuo</a:t>
            </a:r>
            <a:r>
              <a:rPr lang="en-US" altLang="zh-TW" sz="1050" dirty="0">
                <a:solidFill>
                  <a:prstClr val="black"/>
                </a:solidFill>
              </a:rPr>
              <a:t> Guo, Yu-</a:t>
            </a:r>
            <a:r>
              <a:rPr lang="en-US" altLang="zh-TW" sz="1050" dirty="0" err="1">
                <a:solidFill>
                  <a:prstClr val="black"/>
                </a:solidFill>
              </a:rPr>
              <a:t>Te</a:t>
            </a:r>
            <a:r>
              <a:rPr lang="en-US" altLang="zh-TW" sz="1050" dirty="0">
                <a:solidFill>
                  <a:prstClr val="black"/>
                </a:solidFill>
              </a:rPr>
              <a:t> Wu, Chia-Feng Lu, Prediction of </a:t>
            </a:r>
            <a:r>
              <a:rPr lang="en-US" altLang="zh-TW" sz="1050" dirty="0" err="1">
                <a:solidFill>
                  <a:prstClr val="black"/>
                </a:solidFill>
              </a:rPr>
              <a:t>pseudoprogression</a:t>
            </a:r>
            <a:r>
              <a:rPr lang="en-US" altLang="zh-TW" sz="1050" dirty="0">
                <a:solidFill>
                  <a:prstClr val="black"/>
                </a:solidFill>
              </a:rPr>
              <a:t> and long-term outcome of vestibular schwannoma after Gamma Knife radiosurgery based on </a:t>
            </a:r>
            <a:r>
              <a:rPr lang="en-US" altLang="zh-TW" sz="1050" dirty="0" err="1">
                <a:solidFill>
                  <a:prstClr val="black"/>
                </a:solidFill>
              </a:rPr>
              <a:t>preradiosurgical</a:t>
            </a:r>
            <a:r>
              <a:rPr lang="en-US" altLang="zh-TW" sz="1050" dirty="0">
                <a:solidFill>
                  <a:prstClr val="black"/>
                </a:solidFill>
              </a:rPr>
              <a:t> MR radiomics, Radiotherapy and Oncology, Volume 155, 2021, Pages 123-130, ISSN 0167-8140.</a:t>
            </a:r>
            <a:endParaRPr lang="en-US" altLang="zh-TW" sz="105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Wei-Kai Lee*</a:t>
            </a:r>
            <a:r>
              <a:rPr kumimoji="0" lang="en-US" altLang="zh-TW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 </a:t>
            </a:r>
            <a:r>
              <a:rPr kumimoji="0" lang="en-US" altLang="zh-TW" sz="105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Chih</a:t>
            </a:r>
            <a:r>
              <a:rPr kumimoji="0" lang="en-US" altLang="zh-TW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-Chun Wu*, Cheng-Chia Lee, Chia-Feng Lu, </a:t>
            </a:r>
            <a:r>
              <a:rPr kumimoji="0" lang="en-US" altLang="zh-TW" sz="105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Huai</a:t>
            </a:r>
            <a:r>
              <a:rPr kumimoji="0" lang="en-US" altLang="zh-TW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-Che Yang, Tzu-</a:t>
            </a:r>
            <a:r>
              <a:rPr kumimoji="0" lang="en-US" altLang="zh-TW" sz="105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Hsuan</a:t>
            </a:r>
            <a:r>
              <a:rPr kumimoji="0" lang="en-US" altLang="zh-TW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Huang, Chun-Yi Lin, Wen-</a:t>
            </a:r>
            <a:r>
              <a:rPr kumimoji="0" lang="en-US" altLang="zh-TW" sz="105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Yuh</a:t>
            </a:r>
            <a:r>
              <a:rPr kumimoji="0" lang="en-US" altLang="zh-TW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Chung, Po-Shan Wang, Hsiu-Mei Wu, Wan-</a:t>
            </a:r>
            <a:r>
              <a:rPr kumimoji="0" lang="en-US" altLang="zh-TW" sz="105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Yuo</a:t>
            </a:r>
            <a:r>
              <a:rPr kumimoji="0" lang="en-US" altLang="zh-TW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Guo, Yu-</a:t>
            </a:r>
            <a:r>
              <a:rPr kumimoji="0" lang="en-US" altLang="zh-TW" sz="105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</a:t>
            </a:r>
            <a:r>
              <a:rPr kumimoji="0" lang="en-US" altLang="zh-TW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Wu. </a:t>
            </a:r>
            <a:r>
              <a:rPr kumimoji="0" lang="en-US" altLang="zh-TW" sz="105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Combining analysis of multi-parametric MR images into a convolutional neural network: precise target delineation for vestibular schwannoma treatment planning</a:t>
            </a:r>
            <a:r>
              <a:rPr kumimoji="0" lang="en-US" altLang="zh-TW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. Artificial Intelligence in Medicine, 107:101911, 2020. *: equal contribution</a:t>
            </a:r>
          </a:p>
        </p:txBody>
      </p:sp>
      <p:cxnSp>
        <p:nvCxnSpPr>
          <p:cNvPr id="8" name="直線接點 7"/>
          <p:cNvCxnSpPr/>
          <p:nvPr/>
        </p:nvCxnSpPr>
        <p:spPr>
          <a:xfrm flipV="1">
            <a:off x="144366" y="2174260"/>
            <a:ext cx="11944473" cy="862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0" y="156445"/>
            <a:ext cx="1846683" cy="196152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222055E-CCC3-4CEC-90A7-6E596889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1</a:t>
            </a:fld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1730657-C7C5-4E3F-9283-2E00211EADCB}"/>
              </a:ext>
            </a:extLst>
          </p:cNvPr>
          <p:cNvGrpSpPr/>
          <p:nvPr/>
        </p:nvGrpSpPr>
        <p:grpSpPr>
          <a:xfrm>
            <a:off x="10296813" y="42841"/>
            <a:ext cx="1358790" cy="2091561"/>
            <a:chOff x="9362418" y="68524"/>
            <a:chExt cx="2743200" cy="422255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919BF57-3F64-4962-9F4E-0DA8BB5DD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2418" y="68524"/>
              <a:ext cx="2743200" cy="422255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A99806F-6864-4D12-A2CD-584753EED80D}"/>
                </a:ext>
              </a:extLst>
            </p:cNvPr>
            <p:cNvSpPr/>
            <p:nvPr/>
          </p:nvSpPr>
          <p:spPr>
            <a:xfrm>
              <a:off x="11157358" y="1291905"/>
              <a:ext cx="746408" cy="1845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FC5A2BF-B2BE-4B34-9787-858D33241404}"/>
                </a:ext>
              </a:extLst>
            </p:cNvPr>
            <p:cNvSpPr/>
            <p:nvPr/>
          </p:nvSpPr>
          <p:spPr>
            <a:xfrm>
              <a:off x="10054326" y="1572533"/>
              <a:ext cx="746408" cy="1845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92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04DBE-BCF3-40F8-8434-FDFC066E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10AF8-B01B-46CC-BFC0-88E0325E3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Read the DICOM RTSS file and confirm the modality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Identify the desired contour structures and acquire the contour data from DICOM RTSS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Identify which MR image the contour data allocate at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Convert the contour data from reference coordinate system to pixel location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B38CBF-02FD-4AB7-8E84-EC3E8A82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9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04DBE-BCF3-40F8-8434-FDFC066E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10AF8-B01B-46CC-BFC0-88E0325E3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C00000"/>
                </a:solidFill>
              </a:rPr>
              <a:t>Read the DICOM RTSS file and confirm the modality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Identify the desired contour structures and acquire the contour data from DICOM RTSS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Identify which MR image the contour data allocate at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Convert the contour data from reference coordinate system to pixel location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B38CBF-02FD-4AB7-8E84-EC3E8A82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04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FCAA116-C222-4EC1-AE20-3DA127CBA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12"/>
          <a:stretch/>
        </p:blipFill>
        <p:spPr>
          <a:xfrm>
            <a:off x="8404016" y="399701"/>
            <a:ext cx="3712483" cy="30544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C43982B-6AAC-4FED-938A-470C6BE7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Radiotherapy Structure Set, RTSS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D4539-BBEE-4380-9299-89C696D7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9038" cy="4895850"/>
          </a:xfrm>
        </p:spPr>
        <p:txBody>
          <a:bodyPr/>
          <a:lstStyle/>
          <a:p>
            <a:r>
              <a:rPr lang="en-US" altLang="zh-TW" dirty="0"/>
              <a:t>One of the DICOM formats</a:t>
            </a:r>
          </a:p>
          <a:p>
            <a:r>
              <a:rPr lang="en-US" altLang="zh-TW" dirty="0"/>
              <a:t>The software for radiotherapy must follow the DICOM RT format</a:t>
            </a:r>
            <a:br>
              <a:rPr lang="en-US" altLang="zh-TW" dirty="0"/>
            </a:br>
            <a:r>
              <a:rPr lang="en-US" altLang="zh-TW" dirty="0">
                <a:sym typeface="Wingdings" panose="05000000000000000000" pitchFamily="2" charset="2"/>
              </a:rPr>
              <a:t> treatment planning software,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e.g. </a:t>
            </a:r>
            <a:r>
              <a:rPr lang="en-US" altLang="zh-TW" dirty="0">
                <a:solidFill>
                  <a:schemeClr val="accent1"/>
                </a:solidFill>
                <a:sym typeface="Wingdings" panose="05000000000000000000" pitchFamily="2" charset="2"/>
              </a:rPr>
              <a:t>Eclipse, </a:t>
            </a:r>
            <a:r>
              <a:rPr lang="en-US" altLang="zh-TW" dirty="0" err="1">
                <a:solidFill>
                  <a:schemeClr val="accent1"/>
                </a:solidFill>
                <a:sym typeface="Wingdings" panose="05000000000000000000" pitchFamily="2" charset="2"/>
              </a:rPr>
              <a:t>RapidPlan</a:t>
            </a:r>
            <a:endParaRPr lang="en-US" altLang="zh-TW" dirty="0">
              <a:solidFill>
                <a:schemeClr val="accent1"/>
              </a:solidFill>
            </a:endParaRPr>
          </a:p>
          <a:p>
            <a:r>
              <a:rPr lang="en-US" altLang="zh-TW" dirty="0"/>
              <a:t>Contents:</a:t>
            </a:r>
          </a:p>
          <a:p>
            <a:pPr lvl="1"/>
            <a:r>
              <a:rPr lang="en-US" altLang="zh-TW" dirty="0"/>
              <a:t>Patient Name</a:t>
            </a:r>
          </a:p>
          <a:p>
            <a:pPr lvl="1"/>
            <a:r>
              <a:rPr lang="en-US" altLang="zh-TW" dirty="0"/>
              <a:t>Age, Gender</a:t>
            </a:r>
          </a:p>
          <a:p>
            <a:pPr lvl="1"/>
            <a:r>
              <a:rPr lang="en-US" altLang="zh-TW" dirty="0"/>
              <a:t>Lesion contours for radiotherapy</a:t>
            </a:r>
          </a:p>
          <a:p>
            <a:pPr lvl="1"/>
            <a:r>
              <a:rPr lang="en-US" altLang="zh-TW" dirty="0"/>
              <a:t>Organ contours for dose-planning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No image data was saved in RTSS</a:t>
            </a:r>
            <a:endParaRPr lang="zh-TW" altLang="en-US" b="1" dirty="0">
              <a:solidFill>
                <a:srgbClr val="C00000"/>
              </a:solidFill>
            </a:endParaRP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05A6B-B6AC-4B9A-962C-6BB143F6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12</a:t>
            </a:fld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7951E80-C5DD-47B9-8575-590E8965584F}"/>
              </a:ext>
            </a:extLst>
          </p:cNvPr>
          <p:cNvGrpSpPr/>
          <p:nvPr/>
        </p:nvGrpSpPr>
        <p:grpSpPr>
          <a:xfrm>
            <a:off x="6551801" y="3589104"/>
            <a:ext cx="5438863" cy="3145392"/>
            <a:chOff x="6576968" y="3547159"/>
            <a:chExt cx="5438863" cy="314539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9975E82-4587-4EA8-8307-1C02F6D55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540" y="3547159"/>
              <a:ext cx="5334291" cy="2899171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20FDF3F-5EAD-4291-8C73-ADECAE4D851B}"/>
                </a:ext>
              </a:extLst>
            </p:cNvPr>
            <p:cNvSpPr txBox="1"/>
            <p:nvPr/>
          </p:nvSpPr>
          <p:spPr>
            <a:xfrm>
              <a:off x="6576968" y="6446330"/>
              <a:ext cx="49662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https://www.varian.com/zh-hant/products/radiotherapy/treatment-planning/eclipse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51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9B4FB-444A-481A-B61A-B6F0243D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0277" cy="1325563"/>
          </a:xfrm>
        </p:spPr>
        <p:txBody>
          <a:bodyPr/>
          <a:lstStyle/>
          <a:p>
            <a:r>
              <a:rPr lang="en-US" altLang="zh-TW" dirty="0"/>
              <a:t>Read the DICOM RTSS and confirm the modality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C71B4-E551-42C9-8DE7-FDFF9FC16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21697" cy="4351338"/>
          </a:xfrm>
        </p:spPr>
        <p:txBody>
          <a:bodyPr/>
          <a:lstStyle/>
          <a:p>
            <a:r>
              <a:rPr lang="en-US" altLang="zh-TW" dirty="0"/>
              <a:t>Subject:</a:t>
            </a:r>
          </a:p>
          <a:p>
            <a:pPr lvl="1"/>
            <a:r>
              <a:rPr lang="en-US" altLang="zh-TW" dirty="0"/>
              <a:t>Patient with GBM in VGHTC</a:t>
            </a:r>
          </a:p>
          <a:p>
            <a:r>
              <a:rPr lang="en-US" altLang="zh-TW" dirty="0"/>
              <a:t>Imaging Modality:</a:t>
            </a:r>
          </a:p>
          <a:p>
            <a:pPr lvl="1"/>
            <a:r>
              <a:rPr lang="en-US" altLang="zh-TW" dirty="0"/>
              <a:t>MR imaging</a:t>
            </a:r>
          </a:p>
          <a:p>
            <a:r>
              <a:rPr lang="en-US" altLang="zh-TW" dirty="0"/>
              <a:t>Annotation Modality:</a:t>
            </a:r>
          </a:p>
          <a:p>
            <a:pPr lvl="1"/>
            <a:r>
              <a:rPr lang="en-US" altLang="zh-TW" dirty="0"/>
              <a:t>Varian system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D418B-D6D1-4BB1-BCC5-0BCA71A5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667B27-ECC9-4141-B725-8DDD7C678742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1B65FA-C35B-4059-AC29-BB529F771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77" y="1983544"/>
            <a:ext cx="5481506" cy="4176386"/>
          </a:xfrm>
          <a:prstGeom prst="rect">
            <a:avLst/>
          </a:prstGeom>
        </p:spPr>
      </p:pic>
      <p:sp>
        <p:nvSpPr>
          <p:cNvPr id="9" name="左大括弧 8">
            <a:extLst>
              <a:ext uri="{FF2B5EF4-FFF2-40B4-BE49-F238E27FC236}">
                <a16:creationId xmlns:a16="http://schemas.microsoft.com/office/drawing/2014/main" id="{5B8DD3C4-229F-4E79-B26E-47797B0927F7}"/>
              </a:ext>
            </a:extLst>
          </p:cNvPr>
          <p:cNvSpPr/>
          <p:nvPr/>
        </p:nvSpPr>
        <p:spPr>
          <a:xfrm>
            <a:off x="6442746" y="2529127"/>
            <a:ext cx="696286" cy="3385111"/>
          </a:xfrm>
          <a:prstGeom prst="leftBrace">
            <a:avLst>
              <a:gd name="adj1" fmla="val 8333"/>
              <a:gd name="adj2" fmla="val 4207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C43CEF2-5CC2-4005-BEFF-260F739A38D4}"/>
              </a:ext>
            </a:extLst>
          </p:cNvPr>
          <p:cNvSpPr txBox="1"/>
          <p:nvPr/>
        </p:nvSpPr>
        <p:spPr>
          <a:xfrm>
            <a:off x="4555221" y="3355233"/>
            <a:ext cx="1719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DICOM files: MR images</a:t>
            </a:r>
          </a:p>
          <a:p>
            <a:r>
              <a:rPr lang="en-US" altLang="zh-TW" sz="2400" dirty="0"/>
              <a:t>(Slice/</a:t>
            </a:r>
            <a:r>
              <a:rPr lang="zh-TW" altLang="en-US" sz="2400" dirty="0"/>
              <a:t>切面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A2FE3E7-526D-4D10-8E60-A62EF41A2A80}"/>
              </a:ext>
            </a:extLst>
          </p:cNvPr>
          <p:cNvCxnSpPr>
            <a:cxnSpLocks/>
          </p:cNvCxnSpPr>
          <p:nvPr/>
        </p:nvCxnSpPr>
        <p:spPr>
          <a:xfrm flipH="1">
            <a:off x="6333688" y="6073629"/>
            <a:ext cx="8053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7C9484-1C16-4E2B-BD77-D97AAC6E90B2}"/>
              </a:ext>
            </a:extLst>
          </p:cNvPr>
          <p:cNvSpPr txBox="1"/>
          <p:nvPr/>
        </p:nvSpPr>
        <p:spPr>
          <a:xfrm>
            <a:off x="3020038" y="5410208"/>
            <a:ext cx="3397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DICOM file: Radiotherapy Structure Set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B3DD36-F784-40F0-A3E8-63BB73B80415}"/>
              </a:ext>
            </a:extLst>
          </p:cNvPr>
          <p:cNvSpPr/>
          <p:nvPr/>
        </p:nvSpPr>
        <p:spPr>
          <a:xfrm>
            <a:off x="7139032" y="5964572"/>
            <a:ext cx="4799551" cy="2169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0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4057001-3E88-423F-A379-E2A8A285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4167" cy="1325563"/>
          </a:xfrm>
        </p:spPr>
        <p:txBody>
          <a:bodyPr/>
          <a:lstStyle/>
          <a:p>
            <a:r>
              <a:rPr lang="en-US" altLang="zh-TW" dirty="0"/>
              <a:t>Read the DICOM RTSS and confirm the modality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0AF4C9-11EB-4AC5-B445-851AA1B2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Platform:</a:t>
            </a:r>
          </a:p>
          <a:p>
            <a:pPr lvl="1"/>
            <a:r>
              <a:rPr lang="en-US" altLang="zh-TW" dirty="0"/>
              <a:t>MATLAB</a:t>
            </a:r>
          </a:p>
          <a:p>
            <a:pPr lvl="1"/>
            <a:r>
              <a:rPr lang="en-US" altLang="zh-TW" dirty="0" err="1"/>
              <a:t>dicom</a:t>
            </a:r>
            <a:r>
              <a:rPr lang="en-US" altLang="zh-TW" dirty="0"/>
              <a:t>=</a:t>
            </a:r>
            <a:r>
              <a:rPr lang="en-US" altLang="zh-TW" dirty="0" err="1"/>
              <a:t>dicominfo</a:t>
            </a:r>
            <a:r>
              <a:rPr lang="en-US" altLang="zh-TW" dirty="0"/>
              <a:t>(DICOM RTSS filename)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Confirm the modality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5F40BA-B00A-4D64-B195-60133653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ACAE0A7-E4F3-43EE-9675-1A99A9B9E44B}"/>
              </a:ext>
            </a:extLst>
          </p:cNvPr>
          <p:cNvGrpSpPr/>
          <p:nvPr/>
        </p:nvGrpSpPr>
        <p:grpSpPr>
          <a:xfrm>
            <a:off x="4637049" y="3607047"/>
            <a:ext cx="1659009" cy="1767204"/>
            <a:chOff x="5705084" y="2741177"/>
            <a:chExt cx="1659009" cy="1767204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BC4D33D-ACF3-4B10-891B-04757EC5A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084" y="3114813"/>
              <a:ext cx="1659009" cy="1393568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F3A72FD-1B48-446B-86A5-CB424C1AAD75}"/>
                </a:ext>
              </a:extLst>
            </p:cNvPr>
            <p:cNvSpPr txBox="1"/>
            <p:nvPr/>
          </p:nvSpPr>
          <p:spPr>
            <a:xfrm>
              <a:off x="5914087" y="2741177"/>
              <a:ext cx="1241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1"/>
                  </a:solidFill>
                </a:rPr>
                <a:t>MR images</a:t>
              </a:r>
              <a:endParaRPr lang="zh-TW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5665BED-F4F5-4819-B062-2CD18A2EB51B}"/>
              </a:ext>
            </a:extLst>
          </p:cNvPr>
          <p:cNvGrpSpPr/>
          <p:nvPr/>
        </p:nvGrpSpPr>
        <p:grpSpPr>
          <a:xfrm>
            <a:off x="779248" y="3606795"/>
            <a:ext cx="3662486" cy="1767456"/>
            <a:chOff x="1714850" y="2740925"/>
            <a:chExt cx="3662486" cy="176745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0ADE078-F970-4AEA-A5C1-FD303BF44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6" r="66688"/>
            <a:stretch/>
          </p:blipFill>
          <p:spPr>
            <a:xfrm>
              <a:off x="2648296" y="3114813"/>
              <a:ext cx="1795594" cy="1393568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8E3477C-99C1-405E-9CBD-361DB0BB1275}"/>
                </a:ext>
              </a:extLst>
            </p:cNvPr>
            <p:cNvSpPr txBox="1"/>
            <p:nvPr/>
          </p:nvSpPr>
          <p:spPr>
            <a:xfrm>
              <a:off x="1714850" y="2740925"/>
              <a:ext cx="3662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1"/>
                  </a:solidFill>
                </a:rPr>
                <a:t>Radiotherapy structure set, RTSS </a:t>
              </a:r>
              <a:endParaRPr lang="zh-TW" altLang="en-US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2769FD50-5235-4FB0-84C1-CD243DA1E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98" y="1406871"/>
            <a:ext cx="5268029" cy="541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6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04DBE-BCF3-40F8-8434-FDFC066E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10AF8-B01B-46CC-BFC0-88E0325E3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Read the DICOM RTSS file and confirm the modality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C00000"/>
                </a:solidFill>
              </a:rPr>
              <a:t>Identify the desired contour structures and acquire the contour data from DICOM RTSS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Identify which MR image the contour data allocate at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Convert the contour data from reference coordinate system to pixel location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B38CBF-02FD-4AB7-8E84-EC3E8A82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7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A646E-7C63-4E22-ACAE-497F5249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Identify the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CB21D3-D086-461C-B0C9-D2E3B55B7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contour structures: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</a:rPr>
              <a:t>dicom.StructureSetROISequence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Obtain the ROI name to identify the correct ROI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89F1E1-EE3E-410E-8FF5-F5A86B47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667B27-ECC9-4141-B725-8DDD7C678742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2716B7-7354-4A41-9274-440D4CC8C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2" y="2686661"/>
            <a:ext cx="3258005" cy="13146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96DF447-126B-404B-BB7D-8FED526E02FF}"/>
              </a:ext>
            </a:extLst>
          </p:cNvPr>
          <p:cNvSpPr txBox="1"/>
          <p:nvPr/>
        </p:nvSpPr>
        <p:spPr>
          <a:xfrm>
            <a:off x="4102216" y="2885813"/>
            <a:ext cx="28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Three contour structures were saved in this DICOM RTSS file.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A8902E9-8C5C-4E44-85CB-0F8824A3C214}"/>
              </a:ext>
            </a:extLst>
          </p:cNvPr>
          <p:cNvGrpSpPr/>
          <p:nvPr/>
        </p:nvGrpSpPr>
        <p:grpSpPr>
          <a:xfrm>
            <a:off x="817786" y="4724195"/>
            <a:ext cx="5982535" cy="1428949"/>
            <a:chOff x="1556018" y="4748014"/>
            <a:chExt cx="5982535" cy="142894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B3E7FA0-CB18-4D49-BE73-C6D25CF9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018" y="4748014"/>
              <a:ext cx="5982535" cy="1428949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F2502B-2170-4B45-9FF3-6F045096603B}"/>
                </a:ext>
              </a:extLst>
            </p:cNvPr>
            <p:cNvSpPr/>
            <p:nvPr/>
          </p:nvSpPr>
          <p:spPr>
            <a:xfrm>
              <a:off x="3816991" y="5796793"/>
              <a:ext cx="721453" cy="21811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44519970-4F21-49AE-80C5-753D8A528700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3816991" y="4748014"/>
              <a:ext cx="360727" cy="104877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20D944F8-0CFC-4BB0-9E91-D2DC69961C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34"/>
          <a:stretch/>
        </p:blipFill>
        <p:spPr>
          <a:xfrm>
            <a:off x="4074138" y="4907957"/>
            <a:ext cx="3568188" cy="1448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37644A4-6215-41D7-A842-91D5870DFB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3"/>
          <a:stretch/>
        </p:blipFill>
        <p:spPr>
          <a:xfrm>
            <a:off x="7454769" y="5095118"/>
            <a:ext cx="3725601" cy="14289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D528E78-5365-441F-A4B3-F764B57F30DF}"/>
              </a:ext>
            </a:extLst>
          </p:cNvPr>
          <p:cNvSpPr/>
          <p:nvPr/>
        </p:nvSpPr>
        <p:spPr>
          <a:xfrm>
            <a:off x="6390910" y="5953981"/>
            <a:ext cx="1027285" cy="21811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82B91D5-9683-4B86-9332-4EE32D2E49C6}"/>
              </a:ext>
            </a:extLst>
          </p:cNvPr>
          <p:cNvSpPr/>
          <p:nvPr/>
        </p:nvSpPr>
        <p:spPr>
          <a:xfrm>
            <a:off x="9751745" y="6146011"/>
            <a:ext cx="482824" cy="21811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366A34A1-2119-4465-9019-B94590F5B2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2"/>
          <a:stretch/>
        </p:blipFill>
        <p:spPr>
          <a:xfrm>
            <a:off x="7891085" y="226503"/>
            <a:ext cx="3450201" cy="46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3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6738F0-A534-4B61-88F6-C3B9B1382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contour sequence of structures: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</a:rPr>
              <a:t>dicom.ROIContourSequence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dicom.ROIContourSequence.Item_1.ContourSequence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A8D946-9794-48D6-9689-749C681E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17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A4D9610B-A8DA-45C6-A080-0547A9CC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Acquire the contours of the desired structure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C55E30-DB4D-4A77-8A2C-4113020F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48" y="2719288"/>
            <a:ext cx="3010320" cy="14194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FED7029-4E8A-4F7A-938D-455E64E92984}"/>
              </a:ext>
            </a:extLst>
          </p:cNvPr>
          <p:cNvSpPr txBox="1"/>
          <p:nvPr/>
        </p:nvSpPr>
        <p:spPr>
          <a:xfrm>
            <a:off x="5217069" y="2244957"/>
            <a:ext cx="301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Three contour data were saved in this DICOM RTSS file.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56B1752-432A-45B3-8C5F-7B59D7C9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24" y="4720978"/>
            <a:ext cx="3772426" cy="177189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AD02FB-5E89-43E4-ABCC-76A632145F1C}"/>
              </a:ext>
            </a:extLst>
          </p:cNvPr>
          <p:cNvSpPr txBox="1"/>
          <p:nvPr/>
        </p:nvSpPr>
        <p:spPr>
          <a:xfrm>
            <a:off x="7001714" y="5633623"/>
            <a:ext cx="1773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Multiple close planar ROI items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2" name="右大括弧 11">
            <a:extLst>
              <a:ext uri="{FF2B5EF4-FFF2-40B4-BE49-F238E27FC236}">
                <a16:creationId xmlns:a16="http://schemas.microsoft.com/office/drawing/2014/main" id="{ACAF069C-3F2F-40A5-BC42-A7C1BA72E29B}"/>
              </a:ext>
            </a:extLst>
          </p:cNvPr>
          <p:cNvSpPr/>
          <p:nvPr/>
        </p:nvSpPr>
        <p:spPr>
          <a:xfrm>
            <a:off x="6098798" y="5746459"/>
            <a:ext cx="771787" cy="697816"/>
          </a:xfrm>
          <a:prstGeom prst="rightBrace">
            <a:avLst>
              <a:gd name="adj1" fmla="val 8333"/>
              <a:gd name="adj2" fmla="val 3316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DBDAA07-AB87-4D0F-A8E4-27632DDDB23F}"/>
              </a:ext>
            </a:extLst>
          </p:cNvPr>
          <p:cNvSpPr txBox="1"/>
          <p:nvPr/>
        </p:nvSpPr>
        <p:spPr>
          <a:xfrm>
            <a:off x="8728186" y="5043051"/>
            <a:ext cx="3225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e.g. different close planar ROI items at different images or items at same image.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CC2841-9F6B-431C-B7E2-7E2DBDC8FB04}"/>
              </a:ext>
            </a:extLst>
          </p:cNvPr>
          <p:cNvSpPr/>
          <p:nvPr/>
        </p:nvSpPr>
        <p:spPr>
          <a:xfrm>
            <a:off x="9154416" y="2891288"/>
            <a:ext cx="2030136" cy="2030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0AE8E-8826-419D-91E5-7C2F04A05C05}"/>
              </a:ext>
            </a:extLst>
          </p:cNvPr>
          <p:cNvSpPr/>
          <p:nvPr/>
        </p:nvSpPr>
        <p:spPr>
          <a:xfrm rot="3143558">
            <a:off x="9764653" y="3701905"/>
            <a:ext cx="696287" cy="923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011B451-4F75-4F71-A52A-7F98F843626F}"/>
              </a:ext>
            </a:extLst>
          </p:cNvPr>
          <p:cNvSpPr txBox="1"/>
          <p:nvPr/>
        </p:nvSpPr>
        <p:spPr>
          <a:xfrm>
            <a:off x="9280357" y="3397327"/>
            <a:ext cx="173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Close planar ROI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38FB368-2B59-4244-B8F7-69CEA39457A6}"/>
              </a:ext>
            </a:extLst>
          </p:cNvPr>
          <p:cNvSpPr/>
          <p:nvPr/>
        </p:nvSpPr>
        <p:spPr>
          <a:xfrm>
            <a:off x="10520346" y="4359952"/>
            <a:ext cx="417423" cy="3693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CD812C9-BC8E-4128-B64E-295057FBC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9" y="4729367"/>
            <a:ext cx="2972215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2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14DF1-AFB2-49B3-BA13-1B3E8BAE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Acquire the contours of the desired structure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D95D3-D4B1-4F26-94AE-6CEBE7BE2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contour data from sequence: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dicom.ROIContourSequence.Item_1.ContourSequence. Item_1.ContourData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A0B106-C829-42F9-A6EA-9DFE67F9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4D46F0-4E0C-4D6F-B424-651909D5F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70" y="3003130"/>
            <a:ext cx="3591426" cy="31151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2C1354-2E78-42A6-8E54-A6FFDB90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23" y="4303684"/>
            <a:ext cx="4429743" cy="1419423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9E7E3A6-D4BC-45F4-8457-DA5156E61346}"/>
              </a:ext>
            </a:extLst>
          </p:cNvPr>
          <p:cNvCxnSpPr>
            <a:cxnSpLocks/>
          </p:cNvCxnSpPr>
          <p:nvPr/>
        </p:nvCxnSpPr>
        <p:spPr>
          <a:xfrm flipV="1">
            <a:off x="4714613" y="5276681"/>
            <a:ext cx="1747707" cy="3598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8A9E545C-59FE-4001-90C9-995C6619C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3"/>
          <a:stretch/>
        </p:blipFill>
        <p:spPr>
          <a:xfrm>
            <a:off x="1570023" y="2668442"/>
            <a:ext cx="3772426" cy="1559741"/>
          </a:xfrm>
          <a:prstGeom prst="rect">
            <a:avLst/>
          </a:prstGeom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340918B-ECCE-4418-AEB1-7558C1B064FE}"/>
              </a:ext>
            </a:extLst>
          </p:cNvPr>
          <p:cNvCxnSpPr>
            <a:cxnSpLocks/>
          </p:cNvCxnSpPr>
          <p:nvPr/>
        </p:nvCxnSpPr>
        <p:spPr>
          <a:xfrm>
            <a:off x="2174147" y="3483683"/>
            <a:ext cx="367717" cy="1457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5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04DBE-BCF3-40F8-8434-FDFC066E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10AF8-B01B-46CC-BFC0-88E0325E3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Read the DICOM RTSS file and confirm the modality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Identify the desired contour structures and acquire the contour data from DICOM RTSS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C00000"/>
                </a:solidFill>
              </a:rPr>
              <a:t>Identify which MR image the contour data allocate at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Convert the contour data from reference coordinate system to pixel location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B38CBF-02FD-4AB7-8E84-EC3E8A82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76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B70EF-2CC9-4F20-AB13-5A7C2B9A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Purpose: DICOM RT Contours Export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A02564-0085-420F-909E-F097648B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Acquire the MR image data and annotation of the targets at the MR images</a:t>
            </a:r>
            <a:r>
              <a:rPr lang="zh-TW" altLang="en-US" dirty="0"/>
              <a:t> </a:t>
            </a:r>
            <a:r>
              <a:rPr lang="en-US" altLang="zh-TW" dirty="0"/>
              <a:t>from DICOM file</a:t>
            </a:r>
            <a:br>
              <a:rPr lang="en-US" altLang="zh-TW" dirty="0"/>
            </a:b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chemeClr val="accent1"/>
                </a:solidFill>
              </a:rPr>
              <a:t>Annotation also call contour, pixel label, or ROI (Region of Interest)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3CC360-12D0-45CC-B0E2-FCCE23EA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C80057C-EC10-438C-AC71-8A21EAAA459D}"/>
              </a:ext>
            </a:extLst>
          </p:cNvPr>
          <p:cNvGrpSpPr/>
          <p:nvPr/>
        </p:nvGrpSpPr>
        <p:grpSpPr>
          <a:xfrm>
            <a:off x="6705602" y="3112316"/>
            <a:ext cx="3105594" cy="3565165"/>
            <a:chOff x="5873351" y="3329973"/>
            <a:chExt cx="2597539" cy="298192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90C0F43-9732-4301-A520-61FEE0B00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352" y="3329973"/>
              <a:ext cx="2597538" cy="298192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A5ECE8D-932A-465E-9EC3-670677141D48}"/>
                </a:ext>
              </a:extLst>
            </p:cNvPr>
            <p:cNvSpPr txBox="1"/>
            <p:nvPr/>
          </p:nvSpPr>
          <p:spPr>
            <a:xfrm>
              <a:off x="5873351" y="3357534"/>
              <a:ext cx="1030896" cy="295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</a:rPr>
                <a:t>Pixel label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5885AC2-CAFC-4972-938A-0208ECAE65E2}"/>
              </a:ext>
            </a:extLst>
          </p:cNvPr>
          <p:cNvGrpSpPr/>
          <p:nvPr/>
        </p:nvGrpSpPr>
        <p:grpSpPr>
          <a:xfrm>
            <a:off x="2447964" y="3099859"/>
            <a:ext cx="3126483" cy="3565165"/>
            <a:chOff x="3127475" y="3329973"/>
            <a:chExt cx="2615010" cy="298192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DE7A920-41DC-4EF7-8ECA-FA914F061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7475" y="3329973"/>
              <a:ext cx="2615010" cy="2981927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B6D2797-FD47-4AB7-AD5C-EA76E53CDDA6}"/>
                </a:ext>
              </a:extLst>
            </p:cNvPr>
            <p:cNvSpPr txBox="1"/>
            <p:nvPr/>
          </p:nvSpPr>
          <p:spPr>
            <a:xfrm>
              <a:off x="3127475" y="3351252"/>
              <a:ext cx="1167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</a:rPr>
                <a:t>MR image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17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067E6-6EE4-4422-B338-FE20289B1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Read the DICOM MR image file</a:t>
            </a:r>
          </a:p>
          <a:p>
            <a:pPr lvl="1"/>
            <a:r>
              <a:rPr lang="en-US" altLang="zh-TW" dirty="0" err="1"/>
              <a:t>dicom</a:t>
            </a:r>
            <a:r>
              <a:rPr lang="en-US" altLang="zh-TW" dirty="0"/>
              <a:t>=</a:t>
            </a:r>
            <a:r>
              <a:rPr lang="en-US" altLang="zh-TW" dirty="0" err="1"/>
              <a:t>dicominfo</a:t>
            </a:r>
            <a:r>
              <a:rPr lang="en-US" altLang="zh-TW" dirty="0"/>
              <a:t>(DICOM image filename)</a:t>
            </a:r>
          </a:p>
          <a:p>
            <a:r>
              <a:rPr lang="en-US" altLang="zh-TW" dirty="0"/>
              <a:t>DICOM MR image UID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</a:rPr>
              <a:t>dicom.SOPInstanceUID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058F06-0450-453B-97F5-88281C75C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2"/>
          <a:stretch/>
        </p:blipFill>
        <p:spPr>
          <a:xfrm>
            <a:off x="7488924" y="1983544"/>
            <a:ext cx="3811747" cy="41763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0402105-390A-4442-91FE-2177B3C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Identify the contour data allocate at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3CCF3D-1DEA-4365-A0D5-9D154694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左大括弧 4">
            <a:extLst>
              <a:ext uri="{FF2B5EF4-FFF2-40B4-BE49-F238E27FC236}">
                <a16:creationId xmlns:a16="http://schemas.microsoft.com/office/drawing/2014/main" id="{6B718196-C65D-415B-8923-C9DFBB44D0DE}"/>
              </a:ext>
            </a:extLst>
          </p:cNvPr>
          <p:cNvSpPr/>
          <p:nvPr/>
        </p:nvSpPr>
        <p:spPr>
          <a:xfrm>
            <a:off x="7474593" y="2529127"/>
            <a:ext cx="696286" cy="3385111"/>
          </a:xfrm>
          <a:prstGeom prst="leftBrace">
            <a:avLst>
              <a:gd name="adj1" fmla="val 8333"/>
              <a:gd name="adj2" fmla="val 4207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F32CFB-CE6D-4E28-9CD0-50EDE986D47C}"/>
              </a:ext>
            </a:extLst>
          </p:cNvPr>
          <p:cNvSpPr txBox="1"/>
          <p:nvPr/>
        </p:nvSpPr>
        <p:spPr>
          <a:xfrm>
            <a:off x="5536734" y="3531402"/>
            <a:ext cx="1746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DICOM files: MR images</a:t>
            </a:r>
            <a:endParaRPr lang="zh-TW" altLang="en-US" sz="24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D37A724-A799-4492-AB7A-61936D93B6D9}"/>
              </a:ext>
            </a:extLst>
          </p:cNvPr>
          <p:cNvCxnSpPr>
            <a:cxnSpLocks/>
          </p:cNvCxnSpPr>
          <p:nvPr/>
        </p:nvCxnSpPr>
        <p:spPr>
          <a:xfrm flipH="1">
            <a:off x="7365535" y="6073629"/>
            <a:ext cx="80534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14D769-5CBB-4BA4-8644-C39D15640CFE}"/>
              </a:ext>
            </a:extLst>
          </p:cNvPr>
          <p:cNvSpPr txBox="1"/>
          <p:nvPr/>
        </p:nvSpPr>
        <p:spPr>
          <a:xfrm>
            <a:off x="4035107" y="5653489"/>
            <a:ext cx="3397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DICOM file: Radiotherapy Structure Set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5704C8-9494-4DFB-BD63-47B4DD8CCC78}"/>
              </a:ext>
            </a:extLst>
          </p:cNvPr>
          <p:cNvSpPr/>
          <p:nvPr/>
        </p:nvSpPr>
        <p:spPr>
          <a:xfrm>
            <a:off x="8170879" y="5972961"/>
            <a:ext cx="3144123" cy="2169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F1C3C04-6341-44F8-AE7C-6065CA284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94" y="3663205"/>
            <a:ext cx="381053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14DF1-AFB2-49B3-BA13-1B3E8BAE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Identify the contour data allocate at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D95D3-D4B1-4F26-94AE-6CEBE7BE2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 the image UID from sequence: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dicom.ROIContourSequence.Item_1.ContourSequence. Item_1.ContourImageSequence.Item_1.ReferenceSOPInstanceUID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A0B106-C829-42F9-A6EA-9DFE67F9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2C1354-2E78-42A6-8E54-A6FFDB906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86"/>
          <a:stretch/>
        </p:blipFill>
        <p:spPr>
          <a:xfrm>
            <a:off x="485496" y="3355596"/>
            <a:ext cx="4453245" cy="17548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702169F-6E55-4A33-AEFB-5AA9478CCC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7"/>
          <a:stretch/>
        </p:blipFill>
        <p:spPr>
          <a:xfrm>
            <a:off x="5217953" y="3630827"/>
            <a:ext cx="6803472" cy="124315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A344FF2-71D2-40E4-B497-B643AAA33A83}"/>
              </a:ext>
            </a:extLst>
          </p:cNvPr>
          <p:cNvSpPr/>
          <p:nvPr/>
        </p:nvSpPr>
        <p:spPr>
          <a:xfrm>
            <a:off x="5176008" y="4563612"/>
            <a:ext cx="5931016" cy="2935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9E7E3A6-D4BC-45F4-8457-DA5156E61346}"/>
              </a:ext>
            </a:extLst>
          </p:cNvPr>
          <p:cNvCxnSpPr>
            <a:cxnSpLocks/>
          </p:cNvCxnSpPr>
          <p:nvPr/>
        </p:nvCxnSpPr>
        <p:spPr>
          <a:xfrm>
            <a:off x="4144980" y="4412356"/>
            <a:ext cx="1114918" cy="1680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5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14DF1-AFB2-49B3-BA13-1B3E8BAE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Acquire the contour data and located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A0B106-C829-42F9-A6EA-9DFE67F9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4D46F0-4E0C-4D6F-B424-651909D5F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35" y="2793405"/>
            <a:ext cx="3591426" cy="31151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2C1354-2E78-42A6-8E54-A6FFDB90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10" y="1674592"/>
            <a:ext cx="4429743" cy="1419423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9E7E3A6-D4BC-45F4-8457-DA5156E61346}"/>
              </a:ext>
            </a:extLst>
          </p:cNvPr>
          <p:cNvCxnSpPr>
            <a:cxnSpLocks/>
          </p:cNvCxnSpPr>
          <p:nvPr/>
        </p:nvCxnSpPr>
        <p:spPr>
          <a:xfrm>
            <a:off x="6929306" y="3000155"/>
            <a:ext cx="1820414" cy="5113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3C37842-E6ED-4EED-9459-D41CB3391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83126"/>
              </p:ext>
            </p:extLst>
          </p:nvPr>
        </p:nvGraphicFramePr>
        <p:xfrm>
          <a:off x="6823035" y="4613819"/>
          <a:ext cx="14728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836">
                  <a:extLst>
                    <a:ext uri="{9D8B030D-6E8A-4147-A177-3AD203B41FA5}">
                      <a16:colId xmlns:a16="http://schemas.microsoft.com/office/drawing/2014/main" val="712660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X coordinate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6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Y 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coordinate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16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Z 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coordinate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090471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FB98D665-3D33-483C-BCC3-62650F9F1AF2}"/>
              </a:ext>
            </a:extLst>
          </p:cNvPr>
          <p:cNvSpPr/>
          <p:nvPr/>
        </p:nvSpPr>
        <p:spPr>
          <a:xfrm>
            <a:off x="8749720" y="3511505"/>
            <a:ext cx="704676" cy="615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7D0FA38-447F-4EBB-A71C-70EC40AEA0F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286679" y="4127383"/>
            <a:ext cx="815379" cy="371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029A85E-F42E-4D5B-BED2-8F0E875FD8B3}"/>
              </a:ext>
            </a:extLst>
          </p:cNvPr>
          <p:cNvSpPr txBox="1"/>
          <p:nvPr/>
        </p:nvSpPr>
        <p:spPr>
          <a:xfrm>
            <a:off x="6618071" y="5740735"/>
            <a:ext cx="182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unit: millimeter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E96EC60-5B31-4EAA-93FB-42BD8DA42221}"/>
              </a:ext>
            </a:extLst>
          </p:cNvPr>
          <p:cNvSpPr txBox="1"/>
          <p:nvPr/>
        </p:nvSpPr>
        <p:spPr>
          <a:xfrm>
            <a:off x="4863985" y="6108075"/>
            <a:ext cx="527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</a:rPr>
              <a:t>The coordinate is not the pixel location!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0C635AF-960B-41FA-B550-DBE1DE370F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7"/>
          <a:stretch/>
        </p:blipFill>
        <p:spPr>
          <a:xfrm>
            <a:off x="120939" y="4066366"/>
            <a:ext cx="6373114" cy="116451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1B9ADE7-5114-49A3-A91F-E73C24A5F68D}"/>
              </a:ext>
            </a:extLst>
          </p:cNvPr>
          <p:cNvSpPr/>
          <p:nvPr/>
        </p:nvSpPr>
        <p:spPr>
          <a:xfrm>
            <a:off x="72232" y="4954100"/>
            <a:ext cx="5603845" cy="2439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C48466C-A1E3-469D-9C5F-90028A26FC46}"/>
              </a:ext>
            </a:extLst>
          </p:cNvPr>
          <p:cNvCxnSpPr>
            <a:cxnSpLocks/>
          </p:cNvCxnSpPr>
          <p:nvPr/>
        </p:nvCxnSpPr>
        <p:spPr>
          <a:xfrm flipH="1">
            <a:off x="3239011" y="2537398"/>
            <a:ext cx="574099" cy="10377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DDD092-33E9-487D-80AD-77DE8337CA74}"/>
              </a:ext>
            </a:extLst>
          </p:cNvPr>
          <p:cNvSpPr txBox="1"/>
          <p:nvPr/>
        </p:nvSpPr>
        <p:spPr>
          <a:xfrm>
            <a:off x="8610600" y="2306566"/>
            <a:ext cx="308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/>
                </a:solidFill>
              </a:rPr>
              <a:t>Contour data</a:t>
            </a:r>
            <a:endParaRPr lang="zh-TW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8D87C6F-1C20-4A2D-9EF3-9341F5FB9344}"/>
              </a:ext>
            </a:extLst>
          </p:cNvPr>
          <p:cNvSpPr txBox="1"/>
          <p:nvPr/>
        </p:nvSpPr>
        <p:spPr>
          <a:xfrm>
            <a:off x="1629025" y="3604701"/>
            <a:ext cx="308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/>
                </a:solidFill>
              </a:rPr>
              <a:t>Located image UID</a:t>
            </a:r>
            <a:endParaRPr lang="zh-TW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04DBE-BCF3-40F8-8434-FDFC066E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Roadmap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10AF8-B01B-46CC-BFC0-88E0325E3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Read the DICOM RTSS file and confirm the modality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Identify the desired contour structures and acquire the contour data from DICOM RTSS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accent1"/>
                </a:solidFill>
              </a:rPr>
              <a:t>Identify which MR image the contour data allocate at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C00000"/>
                </a:solidFill>
              </a:rPr>
              <a:t>Convert the contour data from reference coordinate system to pixel location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B38CBF-02FD-4AB7-8E84-EC3E8A82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34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7F13A38D-A199-46AF-8438-19645751BFEE}"/>
              </a:ext>
            </a:extLst>
          </p:cNvPr>
          <p:cNvGrpSpPr/>
          <p:nvPr/>
        </p:nvGrpSpPr>
        <p:grpSpPr>
          <a:xfrm>
            <a:off x="5788403" y="2052128"/>
            <a:ext cx="6037277" cy="4189281"/>
            <a:chOff x="5629012" y="1825625"/>
            <a:chExt cx="6037277" cy="418928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35C1829-4656-42A9-8912-242A65870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012" y="1825625"/>
              <a:ext cx="6037277" cy="4189281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1DBE803-1CE7-409D-95E5-3C39DD9A2798}"/>
                </a:ext>
              </a:extLst>
            </p:cNvPr>
            <p:cNvSpPr txBox="1"/>
            <p:nvPr/>
          </p:nvSpPr>
          <p:spPr>
            <a:xfrm>
              <a:off x="9241870" y="5768685"/>
              <a:ext cx="24244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https://itk.org/Wiki/Proposals:Orientation</a:t>
              </a:r>
              <a:endParaRPr lang="zh-TW" altLang="en-US" sz="1000" dirty="0"/>
            </a:p>
          </p:txBody>
        </p:sp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53543B-7F10-460C-BF93-B2E291658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9261" cy="4351338"/>
          </a:xfrm>
        </p:spPr>
        <p:txBody>
          <a:bodyPr/>
          <a:lstStyle/>
          <a:p>
            <a:r>
              <a:rPr lang="en-US" altLang="zh-TW" dirty="0"/>
              <a:t>RCS in patient direction:</a:t>
            </a:r>
          </a:p>
          <a:p>
            <a:pPr lvl="1"/>
            <a:r>
              <a:rPr lang="en-US" altLang="zh-TW" dirty="0"/>
              <a:t>X-axis: right </a:t>
            </a:r>
            <a:r>
              <a:rPr lang="en-US" altLang="zh-TW" dirty="0">
                <a:sym typeface="Wingdings" panose="05000000000000000000" pitchFamily="2" charset="2"/>
              </a:rPr>
              <a:t> left</a:t>
            </a:r>
            <a:endParaRPr lang="en-US" altLang="zh-TW" dirty="0"/>
          </a:p>
          <a:p>
            <a:pPr lvl="1"/>
            <a:r>
              <a:rPr lang="en-US" altLang="zh-TW" dirty="0"/>
              <a:t>Y-axis: anterior </a:t>
            </a:r>
            <a:r>
              <a:rPr lang="en-US" altLang="zh-TW" dirty="0">
                <a:sym typeface="Wingdings" panose="05000000000000000000" pitchFamily="2" charset="2"/>
              </a:rPr>
              <a:t> posterior</a:t>
            </a:r>
            <a:endParaRPr lang="en-US" altLang="zh-TW" dirty="0"/>
          </a:p>
          <a:p>
            <a:pPr lvl="1"/>
            <a:r>
              <a:rPr lang="en-US" altLang="zh-TW" dirty="0"/>
              <a:t>Z-axis: inferior </a:t>
            </a:r>
            <a:r>
              <a:rPr lang="en-US" altLang="zh-TW" dirty="0">
                <a:sym typeface="Wingdings" panose="05000000000000000000" pitchFamily="2" charset="2"/>
              </a:rPr>
              <a:t> superior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Also known as </a:t>
            </a:r>
            <a:r>
              <a:rPr lang="en-US" altLang="zh-TW" b="1" dirty="0">
                <a:solidFill>
                  <a:srgbClr val="C00000"/>
                </a:solidFill>
                <a:sym typeface="Wingdings" panose="05000000000000000000" pitchFamily="2" charset="2"/>
              </a:rPr>
              <a:t>LPS</a:t>
            </a:r>
            <a:r>
              <a:rPr lang="en-US" altLang="zh-TW" dirty="0">
                <a:sym typeface="Wingdings" panose="05000000000000000000" pitchFamily="2" charset="2"/>
              </a:rPr>
              <a:t> orientation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F0077E7-644A-4FA4-A0BD-277F6B60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Reference coordinate system, RCS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D51B93-8C1B-42F3-BE8E-2E053D4D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24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F6C6444-82EB-41E6-BB1B-F986A63635F7}"/>
              </a:ext>
            </a:extLst>
          </p:cNvPr>
          <p:cNvGrpSpPr/>
          <p:nvPr/>
        </p:nvGrpSpPr>
        <p:grpSpPr>
          <a:xfrm>
            <a:off x="3048667" y="4001294"/>
            <a:ext cx="2370637" cy="2451479"/>
            <a:chOff x="1147847" y="4269996"/>
            <a:chExt cx="2370637" cy="245147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6B98FB2-8966-4F97-9487-5B7FCE04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796" y="4745308"/>
              <a:ext cx="1736398" cy="1976167"/>
            </a:xfrm>
            <a:prstGeom prst="rect">
              <a:avLst/>
            </a:prstGeom>
          </p:spPr>
        </p:pic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B6E1D104-008A-4394-B4B9-B7CDFE533215}"/>
                </a:ext>
              </a:extLst>
            </p:cNvPr>
            <p:cNvCxnSpPr>
              <a:cxnSpLocks/>
            </p:cNvCxnSpPr>
            <p:nvPr/>
          </p:nvCxnSpPr>
          <p:spPr>
            <a:xfrm>
              <a:off x="1599145" y="4622334"/>
              <a:ext cx="1919339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1F1B5FCF-95DA-4206-8442-4F16CA20B617}"/>
                </a:ext>
              </a:extLst>
            </p:cNvPr>
            <p:cNvCxnSpPr>
              <a:cxnSpLocks/>
            </p:cNvCxnSpPr>
            <p:nvPr/>
          </p:nvCxnSpPr>
          <p:spPr>
            <a:xfrm>
              <a:off x="1599145" y="4622334"/>
              <a:ext cx="0" cy="209914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C433628-938C-4FDC-8626-5D5A38DE80C7}"/>
                </a:ext>
              </a:extLst>
            </p:cNvPr>
            <p:cNvSpPr txBox="1"/>
            <p:nvPr/>
          </p:nvSpPr>
          <p:spPr>
            <a:xfrm>
              <a:off x="2424418" y="4269996"/>
              <a:ext cx="40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X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83EF510-747C-46D2-B606-2AB247445215}"/>
                </a:ext>
              </a:extLst>
            </p:cNvPr>
            <p:cNvSpPr txBox="1"/>
            <p:nvPr/>
          </p:nvSpPr>
          <p:spPr>
            <a:xfrm>
              <a:off x="1147847" y="5337553"/>
              <a:ext cx="402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Y</a:t>
              </a:r>
              <a:endParaRPr lang="zh-TW" altLang="en-US" dirty="0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A24030-A9E7-404E-AF54-71FAC08EB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062836"/>
              </p:ext>
            </p:extLst>
          </p:nvPr>
        </p:nvGraphicFramePr>
        <p:xfrm>
          <a:off x="1179237" y="4655258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887135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085911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435313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7221179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8921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144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8970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503606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4FA04FBA-39C0-4B55-8846-9B81E91EAA42}"/>
              </a:ext>
            </a:extLst>
          </p:cNvPr>
          <p:cNvSpPr txBox="1"/>
          <p:nvPr/>
        </p:nvSpPr>
        <p:spPr>
          <a:xfrm>
            <a:off x="1154118" y="4194808"/>
            <a:ext cx="1490238" cy="36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Pixel array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D94C2D4-0998-406F-B904-FFF9692CB049}"/>
              </a:ext>
            </a:extLst>
          </p:cNvPr>
          <p:cNvSpPr txBox="1"/>
          <p:nvPr/>
        </p:nvSpPr>
        <p:spPr>
          <a:xfrm>
            <a:off x="7412578" y="5541376"/>
            <a:ext cx="182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unit: millimeter</a:t>
            </a:r>
            <a:endParaRPr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6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FD3CB1E-6C09-44D1-AF8E-5363FE72703B}"/>
              </a:ext>
            </a:extLst>
          </p:cNvPr>
          <p:cNvGrpSpPr/>
          <p:nvPr/>
        </p:nvGrpSpPr>
        <p:grpSpPr>
          <a:xfrm>
            <a:off x="901080" y="2947427"/>
            <a:ext cx="6799434" cy="3823648"/>
            <a:chOff x="5320217" y="3089122"/>
            <a:chExt cx="7508256" cy="4222255"/>
          </a:xfrm>
        </p:grpSpPr>
        <p:pic>
          <p:nvPicPr>
            <p:cNvPr id="7" name="內容版面配置區 4">
              <a:extLst>
                <a:ext uri="{FF2B5EF4-FFF2-40B4-BE49-F238E27FC236}">
                  <a16:creationId xmlns:a16="http://schemas.microsoft.com/office/drawing/2014/main" id="{24D28590-2FBA-4339-8280-50A899F1C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0217" y="3089122"/>
              <a:ext cx="7363550" cy="3940056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5BA4773-16A6-4B19-BACA-5E3C3C58CCD7}"/>
                </a:ext>
              </a:extLst>
            </p:cNvPr>
            <p:cNvSpPr txBox="1"/>
            <p:nvPr/>
          </p:nvSpPr>
          <p:spPr>
            <a:xfrm>
              <a:off x="8354062" y="7035092"/>
              <a:ext cx="4474411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https://nipy.org/nibabel/dicom/dicom_orientation.html</a:t>
              </a:r>
              <a:endParaRPr lang="zh-TW" altLang="en-US" sz="1000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DDF893E-4409-413E-BBDF-284EE80F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 coordinate system, RCS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1A31C9-D2E8-4CA0-9310-CE0D80C0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Transform from pixel location to RCS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RCS coordinate</a:t>
            </a:r>
            <a:r>
              <a:rPr lang="en-US" altLang="zh-TW" dirty="0"/>
              <a:t>=</a:t>
            </a:r>
            <a:r>
              <a:rPr lang="en-US" altLang="zh-TW" b="1" dirty="0">
                <a:solidFill>
                  <a:schemeClr val="accent1"/>
                </a:solidFill>
              </a:rPr>
              <a:t>M</a:t>
            </a:r>
            <a:r>
              <a:rPr lang="en-US" altLang="zh-TW" dirty="0"/>
              <a:t>*</a:t>
            </a:r>
            <a:r>
              <a:rPr lang="en-US" altLang="zh-TW" dirty="0">
                <a:solidFill>
                  <a:srgbClr val="C00000"/>
                </a:solidFill>
              </a:rPr>
              <a:t>Pixel location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8B0FAF8-3B74-447F-A7D9-31B35C11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677BDC9-07DA-42C8-9EC4-CFEB9C9F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52" y="1722147"/>
            <a:ext cx="1981477" cy="134321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3731D31-A598-48DE-A596-2DEBF95A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52" y="3168837"/>
            <a:ext cx="2162477" cy="198147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F0032290-6557-4AA8-9F99-35B824E1D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155" y="5260034"/>
            <a:ext cx="1457528" cy="1190791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B4D87D51-6DAD-4619-A09C-3BA9F57960D6}"/>
              </a:ext>
            </a:extLst>
          </p:cNvPr>
          <p:cNvSpPr txBox="1"/>
          <p:nvPr/>
        </p:nvSpPr>
        <p:spPr>
          <a:xfrm>
            <a:off x="1922271" y="2732393"/>
            <a:ext cx="4853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</a:rPr>
              <a:t>Obtain from the header of the located image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22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5B22A-9E61-4873-8916-8177B28F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Convert the RCS coordinate to pixel location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8B67D-ED9C-480B-AD89-0AB391B34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RCS coordinate</a:t>
            </a:r>
            <a:r>
              <a:rPr lang="en-US" altLang="zh-TW" dirty="0"/>
              <a:t>=</a:t>
            </a:r>
            <a:r>
              <a:rPr lang="en-US" altLang="zh-TW" b="1" dirty="0">
                <a:solidFill>
                  <a:schemeClr val="accent1"/>
                </a:solidFill>
              </a:rPr>
              <a:t>M</a:t>
            </a:r>
            <a:r>
              <a:rPr lang="en-US" altLang="zh-TW" dirty="0"/>
              <a:t>*</a:t>
            </a:r>
            <a:r>
              <a:rPr lang="en-US" altLang="zh-TW" dirty="0">
                <a:solidFill>
                  <a:schemeClr val="accent1"/>
                </a:solidFill>
              </a:rPr>
              <a:t>Pixel location</a:t>
            </a:r>
            <a:br>
              <a:rPr lang="en-US" altLang="zh-TW" dirty="0">
                <a:solidFill>
                  <a:srgbClr val="C00000"/>
                </a:solidFill>
              </a:rPr>
            </a:br>
            <a:r>
              <a:rPr lang="en-US" altLang="zh-TW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sym typeface="Wingdings" panose="05000000000000000000" pitchFamily="2" charset="2"/>
              </a:rPr>
              <a:t>M</a:t>
            </a:r>
            <a:r>
              <a:rPr lang="en-US" altLang="zh-TW" b="1" baseline="30000" dirty="0">
                <a:solidFill>
                  <a:schemeClr val="accent1"/>
                </a:solidFill>
                <a:sym typeface="Wingdings" panose="05000000000000000000" pitchFamily="2" charset="2"/>
              </a:rPr>
              <a:t>-1</a:t>
            </a:r>
            <a:r>
              <a:rPr lang="en-US" altLang="zh-TW" dirty="0">
                <a:sym typeface="Wingdings" panose="05000000000000000000" pitchFamily="2" charset="2"/>
              </a:rPr>
              <a:t>*</a:t>
            </a:r>
            <a:r>
              <a:rPr lang="en-US" altLang="zh-TW" dirty="0">
                <a:solidFill>
                  <a:srgbClr val="C00000"/>
                </a:solidFill>
              </a:rPr>
              <a:t>RCS coordinate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chemeClr val="accent1"/>
                </a:solidFill>
              </a:rPr>
              <a:t>Pixel location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A658E8-871E-449B-A4CF-B66391FD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667B27-ECC9-4141-B725-8DDD7C678742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B6AB2E-4161-4F67-8D96-0A413FBCB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12"/>
          <a:stretch/>
        </p:blipFill>
        <p:spPr>
          <a:xfrm>
            <a:off x="862657" y="2735125"/>
            <a:ext cx="2495621" cy="3115110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660BCAC-716D-4F97-828C-461A24EE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82562"/>
              </p:ext>
            </p:extLst>
          </p:nvPr>
        </p:nvGraphicFramePr>
        <p:xfrm>
          <a:off x="3542135" y="4150286"/>
          <a:ext cx="14728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836">
                  <a:extLst>
                    <a:ext uri="{9D8B030D-6E8A-4147-A177-3AD203B41FA5}">
                      <a16:colId xmlns:a16="http://schemas.microsoft.com/office/drawing/2014/main" val="712660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X coordinate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6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Y 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coordinate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16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Z 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coordinate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09047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CC3D1D1-B12E-4501-8F05-DFD9C00726C6}"/>
              </a:ext>
            </a:extLst>
          </p:cNvPr>
          <p:cNvSpPr txBox="1"/>
          <p:nvPr/>
        </p:nvSpPr>
        <p:spPr>
          <a:xfrm>
            <a:off x="3345643" y="3736492"/>
            <a:ext cx="182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unit: millimeter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81F361-43AD-4037-A61B-9E36B3975517}"/>
              </a:ext>
            </a:extLst>
          </p:cNvPr>
          <p:cNvSpPr txBox="1"/>
          <p:nvPr/>
        </p:nvSpPr>
        <p:spPr>
          <a:xfrm>
            <a:off x="44745" y="5850235"/>
            <a:ext cx="4342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/>
                </a:solidFill>
              </a:rPr>
              <a:t>The coordinate is RCS coordinate</a:t>
            </a:r>
            <a:endParaRPr lang="zh-TW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34F417-44F8-48EB-9204-3E5904BA6A61}"/>
              </a:ext>
            </a:extLst>
          </p:cNvPr>
          <p:cNvSpPr/>
          <p:nvPr/>
        </p:nvSpPr>
        <p:spPr>
          <a:xfrm>
            <a:off x="1132742" y="3459992"/>
            <a:ext cx="704676" cy="615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68DCE0A-CCAD-47CC-A2C8-9A79DC3A6AC9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1837418" y="3767931"/>
            <a:ext cx="1704717" cy="938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0575E2B2-7CAC-4E06-8208-B6FBA69D26CC}"/>
              </a:ext>
            </a:extLst>
          </p:cNvPr>
          <p:cNvSpPr/>
          <p:nvPr/>
        </p:nvSpPr>
        <p:spPr>
          <a:xfrm>
            <a:off x="5125673" y="4488110"/>
            <a:ext cx="830510" cy="42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24F03A-845D-4244-8F3E-511A5C039C06}"/>
              </a:ext>
            </a:extLst>
          </p:cNvPr>
          <p:cNvSpPr txBox="1"/>
          <p:nvPr/>
        </p:nvSpPr>
        <p:spPr>
          <a:xfrm>
            <a:off x="5038954" y="3967993"/>
            <a:ext cx="104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1"/>
                </a:solidFill>
                <a:sym typeface="Wingdings" panose="05000000000000000000" pitchFamily="2" charset="2"/>
              </a:rPr>
              <a:t>M</a:t>
            </a:r>
            <a:r>
              <a:rPr lang="en-US" altLang="zh-TW" sz="2800" b="1" baseline="30000" dirty="0">
                <a:solidFill>
                  <a:schemeClr val="accent1"/>
                </a:solidFill>
                <a:sym typeface="Wingdings" panose="05000000000000000000" pitchFamily="2" charset="2"/>
              </a:rPr>
              <a:t>-1</a:t>
            </a:r>
            <a:endParaRPr lang="zh-TW" altLang="en-US" sz="2800" dirty="0"/>
          </a:p>
        </p:txBody>
      </p:sp>
      <p:pic>
        <p:nvPicPr>
          <p:cNvPr id="16" name="內容版面配置區 4">
            <a:extLst>
              <a:ext uri="{FF2B5EF4-FFF2-40B4-BE49-F238E27FC236}">
                <a16:creationId xmlns:a16="http://schemas.microsoft.com/office/drawing/2014/main" id="{0BEC79EE-5A81-4520-A9D0-9F9F7123F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3" r="22495" b="68425"/>
          <a:stretch/>
        </p:blipFill>
        <p:spPr>
          <a:xfrm>
            <a:off x="3521812" y="2654786"/>
            <a:ext cx="3551957" cy="1071970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A186E9F-DFA5-4534-A43F-7F85CE141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737545"/>
              </p:ext>
            </p:extLst>
          </p:nvPr>
        </p:nvGraphicFramePr>
        <p:xfrm>
          <a:off x="6022109" y="4150286"/>
          <a:ext cx="21487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767">
                  <a:extLst>
                    <a:ext uri="{9D8B030D-6E8A-4147-A177-3AD203B41FA5}">
                      <a16:colId xmlns:a16="http://schemas.microsoft.com/office/drawing/2014/main" val="712660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Column index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64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Row index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16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Slice index (optional)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090471"/>
                  </a:ext>
                </a:extLst>
              </a:tr>
            </a:tbl>
          </a:graphicData>
        </a:graphic>
      </p:graphicFrame>
      <p:sp>
        <p:nvSpPr>
          <p:cNvPr id="19" name="文字方塊 18">
            <a:extLst>
              <a:ext uri="{FF2B5EF4-FFF2-40B4-BE49-F238E27FC236}">
                <a16:creationId xmlns:a16="http://schemas.microsoft.com/office/drawing/2014/main" id="{359A4EF9-5E54-4EFC-B8F6-53CFED8FB8B0}"/>
              </a:ext>
            </a:extLst>
          </p:cNvPr>
          <p:cNvSpPr txBox="1"/>
          <p:nvPr/>
        </p:nvSpPr>
        <p:spPr>
          <a:xfrm>
            <a:off x="6127329" y="3784343"/>
            <a:ext cx="182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Pixel location</a:t>
            </a:r>
            <a:endParaRPr lang="zh-TW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30BDA85-7D55-4E0E-9AAA-123CBAD0E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316593"/>
              </p:ext>
            </p:extLst>
          </p:nvPr>
        </p:nvGraphicFramePr>
        <p:xfrm>
          <a:off x="9089203" y="2265680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887135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085911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435313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7221179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8921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144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8970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503606"/>
                  </a:ext>
                </a:extLst>
              </a:tr>
            </a:tbl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6E49CA-3E56-4B1D-ADAB-FDC72C187B26}"/>
              </a:ext>
            </a:extLst>
          </p:cNvPr>
          <p:cNvSpPr txBox="1"/>
          <p:nvPr/>
        </p:nvSpPr>
        <p:spPr>
          <a:xfrm>
            <a:off x="9064084" y="1805230"/>
            <a:ext cx="1490238" cy="36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Pixel array</a:t>
            </a:r>
            <a:endParaRPr lang="zh-TW" altLang="en-US" dirty="0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03FE5BD2-51B1-448C-B36A-B8FFA379735A}"/>
              </a:ext>
            </a:extLst>
          </p:cNvPr>
          <p:cNvSpPr/>
          <p:nvPr/>
        </p:nvSpPr>
        <p:spPr>
          <a:xfrm>
            <a:off x="9608385" y="3809687"/>
            <a:ext cx="453006" cy="61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CAB240C-84B3-4CFE-B3D2-D803F5A0D227}"/>
              </a:ext>
            </a:extLst>
          </p:cNvPr>
          <p:cNvSpPr txBox="1"/>
          <p:nvPr/>
        </p:nvSpPr>
        <p:spPr>
          <a:xfrm>
            <a:off x="9975234" y="3856917"/>
            <a:ext cx="175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Polygon to mask</a:t>
            </a:r>
            <a:endParaRPr lang="zh-TW" altLang="en-US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227D22B-139D-4552-880C-1FD9C7925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93395"/>
              </p:ext>
            </p:extLst>
          </p:nvPr>
        </p:nvGraphicFramePr>
        <p:xfrm>
          <a:off x="9084309" y="4791486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7887135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085911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435313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7221179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8921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144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8970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503606"/>
                  </a:ext>
                </a:extLst>
              </a:tr>
            </a:tbl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3E315280-E3E7-4800-90A2-238FE6CE1744}"/>
              </a:ext>
            </a:extLst>
          </p:cNvPr>
          <p:cNvSpPr txBox="1"/>
          <p:nvPr/>
        </p:nvSpPr>
        <p:spPr>
          <a:xfrm>
            <a:off x="9059190" y="4422207"/>
            <a:ext cx="1490238" cy="36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Pixel label</a:t>
            </a:r>
            <a:endParaRPr lang="zh-TW" altLang="en-US" dirty="0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DD9AFCF3-E825-4CEE-A5CA-5EAA69786584}"/>
              </a:ext>
            </a:extLst>
          </p:cNvPr>
          <p:cNvSpPr/>
          <p:nvPr/>
        </p:nvSpPr>
        <p:spPr>
          <a:xfrm rot="19890106">
            <a:off x="8213917" y="3726902"/>
            <a:ext cx="838913" cy="413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7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7E686B-DD19-4541-9D3E-C12BBEC3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65"/>
            <a:ext cx="10515600" cy="759193"/>
          </a:xfrm>
        </p:spPr>
        <p:txBody>
          <a:bodyPr/>
          <a:lstStyle/>
          <a:p>
            <a:r>
              <a:rPr lang="en-US" altLang="zh-TW" dirty="0"/>
              <a:t>Flowchart of contour export from RTSS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87BD3B-6C4D-4A4E-AFF2-3F6BA61A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3822" y="6188570"/>
            <a:ext cx="2743200" cy="365125"/>
          </a:xfrm>
        </p:spPr>
        <p:txBody>
          <a:bodyPr/>
          <a:lstStyle/>
          <a:p>
            <a:fld id="{4A667B27-ECC9-4141-B725-8DDD7C678742}" type="slidenum">
              <a:rPr lang="zh-TW" altLang="en-US" smtClean="0"/>
              <a:t>27</a:t>
            </a:fld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8FFA152-FE5E-4588-96C1-B481564B2BDF}"/>
              </a:ext>
            </a:extLst>
          </p:cNvPr>
          <p:cNvGrpSpPr/>
          <p:nvPr/>
        </p:nvGrpSpPr>
        <p:grpSpPr>
          <a:xfrm>
            <a:off x="75501" y="897869"/>
            <a:ext cx="3271706" cy="1903060"/>
            <a:chOff x="0" y="1854215"/>
            <a:chExt cx="3271706" cy="190306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87C3D7D-4AE0-403F-89D3-D9C8AF50152D}"/>
                </a:ext>
              </a:extLst>
            </p:cNvPr>
            <p:cNvSpPr txBox="1"/>
            <p:nvPr/>
          </p:nvSpPr>
          <p:spPr>
            <a:xfrm>
              <a:off x="457200" y="1854215"/>
              <a:ext cx="2357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Confirm the modality of DICOM file is RTSS</a:t>
              </a:r>
              <a:endParaRPr lang="zh-TW" altLang="en-US" dirty="0"/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40E4600-BBB3-47BA-9B05-93A135A222F2}"/>
                </a:ext>
              </a:extLst>
            </p:cNvPr>
            <p:cNvGrpSpPr/>
            <p:nvPr/>
          </p:nvGrpSpPr>
          <p:grpSpPr>
            <a:xfrm>
              <a:off x="0" y="2395625"/>
              <a:ext cx="3271706" cy="1361650"/>
              <a:chOff x="1714850" y="2740925"/>
              <a:chExt cx="3271706" cy="1361650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B71BE876-71C5-4553-8462-FD5AFD39E9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16" r="66688"/>
              <a:stretch/>
            </p:blipFill>
            <p:spPr>
              <a:xfrm>
                <a:off x="2717524" y="3119750"/>
                <a:ext cx="1266357" cy="982825"/>
              </a:xfrm>
              <a:prstGeom prst="rect">
                <a:avLst/>
              </a:prstGeom>
            </p:spPr>
          </p:pic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CD9DB4B-AC16-4E54-AB3E-5D3F7B6B2031}"/>
                  </a:ext>
                </a:extLst>
              </p:cNvPr>
              <p:cNvSpPr txBox="1"/>
              <p:nvPr/>
            </p:nvSpPr>
            <p:spPr>
              <a:xfrm>
                <a:off x="1714850" y="2740925"/>
                <a:ext cx="3271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accent1"/>
                    </a:solidFill>
                  </a:rPr>
                  <a:t>Radiotherapy structure set, RTSS </a:t>
                </a:r>
                <a:endParaRPr lang="zh-TW" altLang="en-US" b="1" dirty="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CE81446-601A-4AEE-AE4A-3F2D0F7FFD4A}"/>
              </a:ext>
            </a:extLst>
          </p:cNvPr>
          <p:cNvGrpSpPr/>
          <p:nvPr/>
        </p:nvGrpSpPr>
        <p:grpSpPr>
          <a:xfrm>
            <a:off x="3703740" y="704922"/>
            <a:ext cx="3271706" cy="2835795"/>
            <a:chOff x="3796019" y="1535433"/>
            <a:chExt cx="3271706" cy="283579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F3758D6-CAE4-4ED2-A779-5DDE2599CEC8}"/>
                </a:ext>
              </a:extLst>
            </p:cNvPr>
            <p:cNvSpPr txBox="1"/>
            <p:nvPr/>
          </p:nvSpPr>
          <p:spPr>
            <a:xfrm>
              <a:off x="3959604" y="1535433"/>
              <a:ext cx="2944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Identify the</a:t>
              </a:r>
              <a:r>
                <a:rPr lang="zh-TW" altLang="en-US" dirty="0"/>
                <a:t> </a:t>
              </a:r>
              <a:r>
                <a:rPr lang="en-US" altLang="zh-TW" dirty="0"/>
                <a:t>desired structure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382FF09-7DFC-4EAE-AB0D-258626B568A1}"/>
                </a:ext>
              </a:extLst>
            </p:cNvPr>
            <p:cNvSpPr txBox="1"/>
            <p:nvPr/>
          </p:nvSpPr>
          <p:spPr>
            <a:xfrm>
              <a:off x="3796019" y="1812432"/>
              <a:ext cx="3271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>
                  <a:solidFill>
                    <a:srgbClr val="C00000"/>
                  </a:solidFill>
                </a:rPr>
                <a:t>StructureSetROISequence</a:t>
              </a:r>
              <a:endParaRPr lang="en-US" altLang="zh-TW" dirty="0">
                <a:solidFill>
                  <a:srgbClr val="C00000"/>
                </a:solidFill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952E3346-562D-4C95-B387-D1CFC06915CF}"/>
                </a:ext>
              </a:extLst>
            </p:cNvPr>
            <p:cNvGrpSpPr/>
            <p:nvPr/>
          </p:nvGrpSpPr>
          <p:grpSpPr>
            <a:xfrm>
              <a:off x="4093611" y="2181764"/>
              <a:ext cx="2676522" cy="2189464"/>
              <a:chOff x="4093611" y="2181764"/>
              <a:chExt cx="2676522" cy="2189464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11A21B73-F9CB-488E-AFFD-3ABFF428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3611" y="2181764"/>
                <a:ext cx="2676522" cy="1080000"/>
              </a:xfrm>
              <a:prstGeom prst="rect">
                <a:avLst/>
              </a:prstGeom>
            </p:spPr>
          </p:pic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85C56385-66AE-479A-A5F9-A874AF4BB861}"/>
                  </a:ext>
                </a:extLst>
              </p:cNvPr>
              <p:cNvGrpSpPr/>
              <p:nvPr/>
            </p:nvGrpSpPr>
            <p:grpSpPr>
              <a:xfrm>
                <a:off x="4230807" y="2890737"/>
                <a:ext cx="2402129" cy="1480491"/>
                <a:chOff x="1698031" y="4242619"/>
                <a:chExt cx="2894228" cy="1783785"/>
              </a:xfrm>
            </p:grpSpPr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9764465B-4F64-4542-A6AE-02AE71E8B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6875"/>
                <a:stretch/>
              </p:blipFill>
              <p:spPr>
                <a:xfrm>
                  <a:off x="1698031" y="4725155"/>
                  <a:ext cx="2894228" cy="1301249"/>
                </a:xfrm>
                <a:prstGeom prst="rect">
                  <a:avLst/>
                </a:prstGeom>
              </p:spPr>
            </p:pic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8ABC443-08B1-438F-9379-4DC3AEB9907E}"/>
                    </a:ext>
                  </a:extLst>
                </p:cNvPr>
                <p:cNvSpPr/>
                <p:nvPr/>
              </p:nvSpPr>
              <p:spPr>
                <a:xfrm>
                  <a:off x="3705806" y="5665395"/>
                  <a:ext cx="721453" cy="218113"/>
                </a:xfrm>
                <a:prstGeom prst="rect">
                  <a:avLst/>
                </a:pr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8" name="直線單箭頭接點 17">
                  <a:extLst>
                    <a:ext uri="{FF2B5EF4-FFF2-40B4-BE49-F238E27FC236}">
                      <a16:creationId xmlns:a16="http://schemas.microsoft.com/office/drawing/2014/main" id="{38F7F894-EF96-4B94-AC62-C213BBB25F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049" y="4242619"/>
                  <a:ext cx="1530757" cy="1531833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65E6F548-43FD-45C1-9A80-8E76B699F42C}"/>
              </a:ext>
            </a:extLst>
          </p:cNvPr>
          <p:cNvGrpSpPr/>
          <p:nvPr/>
        </p:nvGrpSpPr>
        <p:grpSpPr>
          <a:xfrm>
            <a:off x="7295624" y="661564"/>
            <a:ext cx="4415886" cy="2776357"/>
            <a:chOff x="8117746" y="1483686"/>
            <a:chExt cx="4415886" cy="2776357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253AEB3B-3CD2-45B2-A008-8D1D6C4E7FBB}"/>
                </a:ext>
              </a:extLst>
            </p:cNvPr>
            <p:cNvGrpSpPr/>
            <p:nvPr/>
          </p:nvGrpSpPr>
          <p:grpSpPr>
            <a:xfrm>
              <a:off x="8117746" y="1483686"/>
              <a:ext cx="4415886" cy="2776357"/>
              <a:chOff x="7304013" y="1483686"/>
              <a:chExt cx="4415886" cy="2776357"/>
            </a:xfrm>
          </p:grpSpPr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A10A34F-B316-410E-BB3F-A24C0E15CA65}"/>
                  </a:ext>
                </a:extLst>
              </p:cNvPr>
              <p:cNvSpPr txBox="1"/>
              <p:nvPr/>
            </p:nvSpPr>
            <p:spPr>
              <a:xfrm>
                <a:off x="7304013" y="1483686"/>
                <a:ext cx="4415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Acquire the contours of the desired structure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CBE4871-8950-46AC-BF30-801C48A05514}"/>
                  </a:ext>
                </a:extLst>
              </p:cNvPr>
              <p:cNvSpPr txBox="1"/>
              <p:nvPr/>
            </p:nvSpPr>
            <p:spPr>
              <a:xfrm>
                <a:off x="7602522" y="1749541"/>
                <a:ext cx="289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>
                    <a:solidFill>
                      <a:srgbClr val="C00000"/>
                    </a:solidFill>
                  </a:rPr>
                  <a:t>ROIContourSequence</a:t>
                </a:r>
                <a:endParaRPr lang="en-US" altLang="zh-TW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9EB6954D-1153-4B19-B730-67DEC9AB44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395"/>
              <a:stretch/>
            </p:blipFill>
            <p:spPr>
              <a:xfrm>
                <a:off x="7765837" y="2085806"/>
                <a:ext cx="2556188" cy="1080000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390FB39F-EC11-4E46-8428-C3DAE06C14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258" r="63323"/>
              <a:stretch/>
            </p:blipFill>
            <p:spPr>
              <a:xfrm>
                <a:off x="10342757" y="2485017"/>
                <a:ext cx="1238546" cy="1391673"/>
              </a:xfrm>
              <a:prstGeom prst="rect">
                <a:avLst/>
              </a:prstGeom>
            </p:spPr>
          </p:pic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92DA1F11-046F-419E-8BFF-CAAACB281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3061" y="3180043"/>
                <a:ext cx="2441740" cy="1080000"/>
              </a:xfrm>
              <a:prstGeom prst="rect">
                <a:avLst/>
              </a:prstGeom>
            </p:spPr>
          </p:pic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E2B08EF5-9734-4D5E-AB49-2729F6D26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0852" y="2799849"/>
                <a:ext cx="534755" cy="69383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B4DF54DD-7FA9-434A-B203-DC9330C719AB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 flipV="1">
                <a:off x="8825607" y="3507462"/>
                <a:ext cx="1525539" cy="52843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2DE92F6-E6C2-48CD-A2EE-2F18E979A7FC}"/>
                </a:ext>
              </a:extLst>
            </p:cNvPr>
            <p:cNvSpPr/>
            <p:nvPr/>
          </p:nvSpPr>
          <p:spPr>
            <a:xfrm>
              <a:off x="11164879" y="3115449"/>
              <a:ext cx="961006" cy="784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E3E2F422-4FD6-4E71-A412-96500CACEE4F}"/>
              </a:ext>
            </a:extLst>
          </p:cNvPr>
          <p:cNvGrpSpPr/>
          <p:nvPr/>
        </p:nvGrpSpPr>
        <p:grpSpPr>
          <a:xfrm>
            <a:off x="6587370" y="3670112"/>
            <a:ext cx="5508209" cy="2909014"/>
            <a:chOff x="3349216" y="3770780"/>
            <a:chExt cx="5508209" cy="2909014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8651EB28-E447-44C3-94F6-435CF48058A8}"/>
                </a:ext>
              </a:extLst>
            </p:cNvPr>
            <p:cNvGrpSpPr/>
            <p:nvPr/>
          </p:nvGrpSpPr>
          <p:grpSpPr>
            <a:xfrm>
              <a:off x="3349216" y="3770780"/>
              <a:ext cx="5508209" cy="2909014"/>
              <a:chOff x="3458273" y="3636556"/>
              <a:chExt cx="5508209" cy="2909014"/>
            </a:xfrm>
          </p:grpSpPr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2ED252B1-21F6-4F45-8A6E-5896D59E60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66011" b="38428"/>
              <a:stretch/>
            </p:blipFill>
            <p:spPr>
              <a:xfrm>
                <a:off x="3458274" y="4249134"/>
                <a:ext cx="867544" cy="1363101"/>
              </a:xfrm>
              <a:prstGeom prst="rect">
                <a:avLst/>
              </a:prstGeom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DEDA1FEF-1576-412F-B2EE-C559AB75D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9407" y="4545199"/>
                <a:ext cx="3370470" cy="1080000"/>
              </a:xfrm>
              <a:prstGeom prst="rect">
                <a:avLst/>
              </a:prstGeom>
            </p:spPr>
          </p:pic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2710F1D9-DE37-4C19-B03D-2C5F21D52B6D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 flipH="1" flipV="1">
                <a:off x="4325818" y="4930685"/>
                <a:ext cx="352539" cy="61428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1142FFC-38B0-42BE-B6BC-F7AEF1D24145}"/>
                  </a:ext>
                </a:extLst>
              </p:cNvPr>
              <p:cNvSpPr txBox="1"/>
              <p:nvPr/>
            </p:nvSpPr>
            <p:spPr>
              <a:xfrm>
                <a:off x="3458273" y="3636556"/>
                <a:ext cx="55082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Obtain contour data (</a:t>
                </a:r>
                <a:r>
                  <a:rPr lang="en-US" altLang="zh-TW" dirty="0" err="1">
                    <a:solidFill>
                      <a:srgbClr val="C00000"/>
                    </a:solidFill>
                  </a:rPr>
                  <a:t>ContourData</a:t>
                </a:r>
                <a:r>
                  <a:rPr lang="en-US" altLang="zh-TW" dirty="0"/>
                  <a:t>) and located image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UID (</a:t>
                </a:r>
                <a:r>
                  <a:rPr lang="en-US" altLang="zh-TW" dirty="0" err="1">
                    <a:solidFill>
                      <a:srgbClr val="C00000"/>
                    </a:solidFill>
                  </a:rPr>
                  <a:t>ContourImageSequence.ReferencedSOPInstanceUID</a:t>
                </a:r>
                <a:r>
                  <a:rPr lang="en-US" altLang="zh-TW" dirty="0"/>
                  <a:t>) from different items</a:t>
                </a:r>
                <a:endParaRPr lang="zh-TW" altLang="en-US" dirty="0"/>
              </a:p>
            </p:txBody>
          </p:sp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63B4890D-9618-49F4-AA7D-9F3991664D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057"/>
              <a:stretch/>
            </p:blipFill>
            <p:spPr>
              <a:xfrm>
                <a:off x="3625949" y="5642600"/>
                <a:ext cx="4941740" cy="902970"/>
              </a:xfrm>
              <a:prstGeom prst="rect">
                <a:avLst/>
              </a:prstGeom>
            </p:spPr>
          </p:pic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FCBC11C6-A8AE-454E-8D12-83B4CF14CFD3}"/>
                  </a:ext>
                </a:extLst>
              </p:cNvPr>
              <p:cNvSpPr/>
              <p:nvPr/>
            </p:nvSpPr>
            <p:spPr>
              <a:xfrm>
                <a:off x="3582099" y="6292074"/>
                <a:ext cx="4421001" cy="243994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0E38C8F1-6D2A-431E-934C-C3F0016F9BF5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5602029" y="5352176"/>
              <a:ext cx="81514" cy="107412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F197BAE6-DE1A-4B28-8B26-F64FEC3C042B}"/>
              </a:ext>
            </a:extLst>
          </p:cNvPr>
          <p:cNvSpPr/>
          <p:nvPr/>
        </p:nvSpPr>
        <p:spPr>
          <a:xfrm rot="5400000">
            <a:off x="10544291" y="3251375"/>
            <a:ext cx="6219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276DB9D-EA8F-458D-9511-30157B71EC2C}"/>
              </a:ext>
            </a:extLst>
          </p:cNvPr>
          <p:cNvSpPr/>
          <p:nvPr/>
        </p:nvSpPr>
        <p:spPr>
          <a:xfrm>
            <a:off x="3061981" y="1967895"/>
            <a:ext cx="66273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F71D64AC-63C1-491E-A4B3-3DFD2875A5A9}"/>
              </a:ext>
            </a:extLst>
          </p:cNvPr>
          <p:cNvSpPr/>
          <p:nvPr/>
        </p:nvSpPr>
        <p:spPr>
          <a:xfrm>
            <a:off x="6904140" y="1978828"/>
            <a:ext cx="66273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127AD38B-26B4-4FF0-8EDA-529E47848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80041"/>
              </p:ext>
            </p:extLst>
          </p:nvPr>
        </p:nvGraphicFramePr>
        <p:xfrm>
          <a:off x="4678532" y="5716886"/>
          <a:ext cx="1040235" cy="952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235">
                  <a:extLst>
                    <a:ext uri="{9D8B030D-6E8A-4147-A177-3AD203B41FA5}">
                      <a16:colId xmlns:a16="http://schemas.microsoft.com/office/drawing/2014/main" val="712660977"/>
                    </a:ext>
                  </a:extLst>
                </a:gridCol>
              </a:tblGrid>
              <a:tr h="3175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</a:rPr>
                        <a:t>X coordinate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64746"/>
                  </a:ext>
                </a:extLst>
              </a:tr>
              <a:tr h="3175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Y 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</a:rPr>
                        <a:t>coordinate</a:t>
                      </a:r>
                      <a:endParaRPr lang="zh-TW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166340"/>
                  </a:ext>
                </a:extLst>
              </a:tr>
              <a:tr h="3175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Z </a:t>
                      </a:r>
                      <a:r>
                        <a:rPr lang="en-US" altLang="zh-TW" sz="1200" b="1" dirty="0">
                          <a:solidFill>
                            <a:schemeClr val="tx1"/>
                          </a:solidFill>
                        </a:rPr>
                        <a:t>coordinate</a:t>
                      </a:r>
                      <a:endParaRPr lang="zh-TW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090471"/>
                  </a:ext>
                </a:extLst>
              </a:tr>
            </a:tbl>
          </a:graphicData>
        </a:graphic>
      </p:graphicFrame>
      <p:sp>
        <p:nvSpPr>
          <p:cNvPr id="91" name="矩形 90">
            <a:extLst>
              <a:ext uri="{FF2B5EF4-FFF2-40B4-BE49-F238E27FC236}">
                <a16:creationId xmlns:a16="http://schemas.microsoft.com/office/drawing/2014/main" id="{FCFA49A1-D3AA-4BF7-BDF5-5EFFCA09248D}"/>
              </a:ext>
            </a:extLst>
          </p:cNvPr>
          <p:cNvSpPr/>
          <p:nvPr/>
        </p:nvSpPr>
        <p:spPr>
          <a:xfrm>
            <a:off x="6755046" y="4779308"/>
            <a:ext cx="518209" cy="4764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CBEB4CE9-AB62-4CC5-B633-180494D65BEC}"/>
              </a:ext>
            </a:extLst>
          </p:cNvPr>
          <p:cNvCxnSpPr>
            <a:cxnSpLocks/>
            <a:stCxn id="91" idx="1"/>
            <a:endCxn id="90" idx="3"/>
          </p:cNvCxnSpPr>
          <p:nvPr/>
        </p:nvCxnSpPr>
        <p:spPr>
          <a:xfrm flipH="1">
            <a:off x="5718767" y="5017544"/>
            <a:ext cx="1036279" cy="11756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3D350670-932E-40AA-9BC0-60C585D88A44}"/>
              </a:ext>
            </a:extLst>
          </p:cNvPr>
          <p:cNvSpPr txBox="1"/>
          <p:nvPr/>
        </p:nvSpPr>
        <p:spPr>
          <a:xfrm>
            <a:off x="4095240" y="5711783"/>
            <a:ext cx="55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/>
                </a:solidFill>
                <a:sym typeface="Wingdings" panose="05000000000000000000" pitchFamily="2" charset="2"/>
              </a:rPr>
              <a:t>M</a:t>
            </a:r>
            <a:r>
              <a:rPr lang="en-US" altLang="zh-TW" b="1" baseline="30000" dirty="0">
                <a:solidFill>
                  <a:schemeClr val="accent1"/>
                </a:solidFill>
                <a:sym typeface="Wingdings" panose="05000000000000000000" pitchFamily="2" charset="2"/>
              </a:rPr>
              <a:t>-1</a:t>
            </a:r>
            <a:endParaRPr lang="zh-TW" altLang="en-US" dirty="0"/>
          </a:p>
        </p:txBody>
      </p:sp>
      <p:graphicFrame>
        <p:nvGraphicFramePr>
          <p:cNvPr id="95" name="表格 94">
            <a:extLst>
              <a:ext uri="{FF2B5EF4-FFF2-40B4-BE49-F238E27FC236}">
                <a16:creationId xmlns:a16="http://schemas.microsoft.com/office/drawing/2014/main" id="{0139C561-9706-4143-BAE8-902B7F8A7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820995"/>
              </p:ext>
            </p:extLst>
          </p:nvPr>
        </p:nvGraphicFramePr>
        <p:xfrm>
          <a:off x="2829553" y="5677770"/>
          <a:ext cx="1217055" cy="1018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055">
                  <a:extLst>
                    <a:ext uri="{9D8B030D-6E8A-4147-A177-3AD203B41FA5}">
                      <a16:colId xmlns:a16="http://schemas.microsoft.com/office/drawing/2014/main" val="712660977"/>
                    </a:ext>
                  </a:extLst>
                </a:gridCol>
              </a:tblGrid>
              <a:tr h="2806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</a:rPr>
                        <a:t>Column index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64746"/>
                  </a:ext>
                </a:extLst>
              </a:tr>
              <a:tr h="2806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</a:rPr>
                        <a:t>Row index</a:t>
                      </a:r>
                      <a:endParaRPr lang="zh-TW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166340"/>
                  </a:ext>
                </a:extLst>
              </a:tr>
              <a:tr h="3878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</a:rPr>
                        <a:t>Slice index (optional)</a:t>
                      </a:r>
                      <a:endParaRPr lang="zh-TW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090471"/>
                  </a:ext>
                </a:extLst>
              </a:tr>
            </a:tbl>
          </a:graphicData>
        </a:graphic>
      </p:graphicFrame>
      <p:sp>
        <p:nvSpPr>
          <p:cNvPr id="96" name="文字方塊 95">
            <a:extLst>
              <a:ext uri="{FF2B5EF4-FFF2-40B4-BE49-F238E27FC236}">
                <a16:creationId xmlns:a16="http://schemas.microsoft.com/office/drawing/2014/main" id="{18DA9AA6-D925-4956-9B96-33B26D005F47}"/>
              </a:ext>
            </a:extLst>
          </p:cNvPr>
          <p:cNvSpPr txBox="1"/>
          <p:nvPr/>
        </p:nvSpPr>
        <p:spPr>
          <a:xfrm>
            <a:off x="2822854" y="5378345"/>
            <a:ext cx="121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</a:rPr>
              <a:t>Pixel location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0171DDA4-5C48-4E20-AAB8-376454BA2B03}"/>
              </a:ext>
            </a:extLst>
          </p:cNvPr>
          <p:cNvSpPr txBox="1"/>
          <p:nvPr/>
        </p:nvSpPr>
        <p:spPr>
          <a:xfrm>
            <a:off x="4528587" y="5407105"/>
            <a:ext cx="1332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C00000"/>
                </a:solidFill>
              </a:rPr>
              <a:t>RCS coordinate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C0B740A0-A88A-44B7-8576-8F231B9CE16D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4242014" y="5205769"/>
            <a:ext cx="132553" cy="506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0E33AB0F-A924-4A23-9EAC-9E0057461DB9}"/>
              </a:ext>
            </a:extLst>
          </p:cNvPr>
          <p:cNvCxnSpPr>
            <a:cxnSpLocks/>
            <a:stCxn id="90" idx="1"/>
            <a:endCxn id="95" idx="3"/>
          </p:cNvCxnSpPr>
          <p:nvPr/>
        </p:nvCxnSpPr>
        <p:spPr>
          <a:xfrm flipH="1" flipV="1">
            <a:off x="4046608" y="6187057"/>
            <a:ext cx="631924" cy="6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EB4CEE75-79FA-4079-A701-EC27A8FA87E1}"/>
              </a:ext>
            </a:extLst>
          </p:cNvPr>
          <p:cNvGrpSpPr/>
          <p:nvPr/>
        </p:nvGrpSpPr>
        <p:grpSpPr>
          <a:xfrm>
            <a:off x="831187" y="3607275"/>
            <a:ext cx="5095378" cy="1564938"/>
            <a:chOff x="856354" y="3791833"/>
            <a:chExt cx="5095378" cy="156493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F3E18998-0551-4FA8-A779-F5EAF7564585}"/>
                </a:ext>
              </a:extLst>
            </p:cNvPr>
            <p:cNvGrpSpPr/>
            <p:nvPr/>
          </p:nvGrpSpPr>
          <p:grpSpPr>
            <a:xfrm>
              <a:off x="1021236" y="3791833"/>
              <a:ext cx="4930496" cy="1564938"/>
              <a:chOff x="1021236" y="3791833"/>
              <a:chExt cx="4930496" cy="1564938"/>
            </a:xfrm>
          </p:grpSpPr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581AA6BA-8C46-4ADE-98A6-B89C5E3A75B9}"/>
                  </a:ext>
                </a:extLst>
              </p:cNvPr>
              <p:cNvGrpSpPr/>
              <p:nvPr/>
            </p:nvGrpSpPr>
            <p:grpSpPr>
              <a:xfrm>
                <a:off x="1021236" y="3791833"/>
                <a:ext cx="4930496" cy="1564938"/>
                <a:chOff x="912179" y="3842167"/>
                <a:chExt cx="4930496" cy="1564938"/>
              </a:xfrm>
            </p:grpSpPr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FC01F5EB-A43F-4DDB-BBC5-E7516FE588DE}"/>
                    </a:ext>
                  </a:extLst>
                </p:cNvPr>
                <p:cNvSpPr txBox="1"/>
                <p:nvPr/>
              </p:nvSpPr>
              <p:spPr>
                <a:xfrm>
                  <a:off x="912179" y="3842167"/>
                  <a:ext cx="4572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Construct the transformation matrix </a:t>
                  </a:r>
                  <a:r>
                    <a:rPr lang="en-US" altLang="zh-TW" b="1" dirty="0">
                      <a:solidFill>
                        <a:schemeClr val="accent1"/>
                      </a:solidFill>
                    </a:rPr>
                    <a:t>M </a:t>
                  </a:r>
                  <a:r>
                    <a:rPr lang="en-US" altLang="zh-TW" dirty="0"/>
                    <a:t>by using the information inside the located image</a:t>
                  </a:r>
                  <a:endParaRPr lang="zh-TW" altLang="en-US" b="1" dirty="0">
                    <a:solidFill>
                      <a:schemeClr val="accent1"/>
                    </a:solidFill>
                  </a:endParaRPr>
                </a:p>
              </p:txBody>
            </p:sp>
            <p:pic>
              <p:nvPicPr>
                <p:cNvPr id="86" name="內容版面配置區 4">
                  <a:extLst>
                    <a:ext uri="{FF2B5EF4-FFF2-40B4-BE49-F238E27FC236}">
                      <a16:creationId xmlns:a16="http://schemas.microsoft.com/office/drawing/2014/main" id="{6671597D-0DBF-45E5-97C2-1BCAAE1CF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23" r="22495" b="68425"/>
                <a:stretch/>
              </p:blipFill>
              <p:spPr>
                <a:xfrm>
                  <a:off x="2747652" y="4473036"/>
                  <a:ext cx="3095023" cy="934069"/>
                </a:xfrm>
                <a:prstGeom prst="rect">
                  <a:avLst/>
                </a:prstGeom>
              </p:spPr>
            </p:pic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667B610D-DA34-44B8-90DF-2A8D444D730C}"/>
                    </a:ext>
                  </a:extLst>
                </p:cNvPr>
                <p:cNvSpPr/>
                <p:nvPr/>
              </p:nvSpPr>
              <p:spPr>
                <a:xfrm>
                  <a:off x="3405931" y="4496887"/>
                  <a:ext cx="1487607" cy="876662"/>
                </a:xfrm>
                <a:prstGeom prst="rect">
                  <a:avLst/>
                </a:prstGeom>
                <a:noFill/>
                <a:ln w="571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B338DAF2-FF12-484A-99F4-E00391F8C597}"/>
                  </a:ext>
                </a:extLst>
              </p:cNvPr>
              <p:cNvSpPr txBox="1"/>
              <p:nvPr/>
            </p:nvSpPr>
            <p:spPr>
              <a:xfrm>
                <a:off x="3182127" y="4246806"/>
                <a:ext cx="382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M</a:t>
                </a:r>
                <a:endParaRPr lang="zh-TW" altLang="en-US" dirty="0"/>
              </a:p>
            </p:txBody>
          </p:sp>
        </p:grp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1CC867A3-A981-458F-8C0F-61387D4B59F6}"/>
                </a:ext>
              </a:extLst>
            </p:cNvPr>
            <p:cNvSpPr txBox="1"/>
            <p:nvPr/>
          </p:nvSpPr>
          <p:spPr>
            <a:xfrm>
              <a:off x="856354" y="4417876"/>
              <a:ext cx="22378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>
                  <a:solidFill>
                    <a:srgbClr val="C00000"/>
                  </a:solidFill>
                </a:rPr>
                <a:t>ImagePositionPatient</a:t>
              </a:r>
              <a:endParaRPr lang="en-US" altLang="zh-TW" sz="1400" dirty="0">
                <a:solidFill>
                  <a:srgbClr val="C00000"/>
                </a:solidFill>
              </a:endParaRPr>
            </a:p>
            <a:p>
              <a:r>
                <a:rPr lang="en-US" altLang="zh-TW" sz="1400" dirty="0" err="1">
                  <a:solidFill>
                    <a:srgbClr val="C00000"/>
                  </a:solidFill>
                </a:rPr>
                <a:t>ImageOrientantationPatient</a:t>
              </a:r>
              <a:endParaRPr lang="en-US" altLang="zh-TW" sz="1400" dirty="0">
                <a:solidFill>
                  <a:srgbClr val="C00000"/>
                </a:solidFill>
              </a:endParaRPr>
            </a:p>
            <a:p>
              <a:r>
                <a:rPr lang="en-US" altLang="zh-TW" sz="1400" dirty="0" err="1">
                  <a:solidFill>
                    <a:srgbClr val="C00000"/>
                  </a:solidFill>
                </a:rPr>
                <a:t>PixelSpacing</a:t>
              </a:r>
              <a:endParaRPr lang="zh-TW" altLang="en-US" sz="1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85" name="箭號: 向右 84">
            <a:extLst>
              <a:ext uri="{FF2B5EF4-FFF2-40B4-BE49-F238E27FC236}">
                <a16:creationId xmlns:a16="http://schemas.microsoft.com/office/drawing/2014/main" id="{CBE0CE53-45FD-4078-A3D1-12A194ECCFA3}"/>
              </a:ext>
            </a:extLst>
          </p:cNvPr>
          <p:cNvSpPr/>
          <p:nvPr/>
        </p:nvSpPr>
        <p:spPr>
          <a:xfrm rot="10800000">
            <a:off x="5786709" y="3822041"/>
            <a:ext cx="73444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3D193EE7-5739-48B8-8255-B27363EB6F23}"/>
              </a:ext>
            </a:extLst>
          </p:cNvPr>
          <p:cNvCxnSpPr>
            <a:cxnSpLocks/>
            <a:stCxn id="62" idx="1"/>
            <a:endCxn id="85" idx="0"/>
          </p:cNvCxnSpPr>
          <p:nvPr/>
        </p:nvCxnSpPr>
        <p:spPr>
          <a:xfrm flipH="1" flipV="1">
            <a:off x="5971375" y="4191373"/>
            <a:ext cx="739821" cy="2256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C490262E-A8C3-4FD6-9860-3589DBA49217}"/>
              </a:ext>
            </a:extLst>
          </p:cNvPr>
          <p:cNvSpPr txBox="1"/>
          <p:nvPr/>
        </p:nvSpPr>
        <p:spPr>
          <a:xfrm>
            <a:off x="1448157" y="5317438"/>
            <a:ext cx="1151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Pixel array</a:t>
            </a:r>
            <a:endParaRPr lang="zh-TW" altLang="en-US" sz="1600" dirty="0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8572AA4E-98BA-4F66-9544-939FC56D462A}"/>
              </a:ext>
            </a:extLst>
          </p:cNvPr>
          <p:cNvSpPr txBox="1"/>
          <p:nvPr/>
        </p:nvSpPr>
        <p:spPr>
          <a:xfrm>
            <a:off x="737267" y="6125975"/>
            <a:ext cx="103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/>
                </a:solidFill>
              </a:rPr>
              <a:t>Polygon to mask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0D6B0BCE-AA7C-42FA-8967-D1137767C9E9}"/>
              </a:ext>
            </a:extLst>
          </p:cNvPr>
          <p:cNvSpPr txBox="1"/>
          <p:nvPr/>
        </p:nvSpPr>
        <p:spPr>
          <a:xfrm>
            <a:off x="-6995" y="5325122"/>
            <a:ext cx="1038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Pixel label</a:t>
            </a:r>
            <a:endParaRPr lang="zh-TW" altLang="en-US" sz="1600" dirty="0"/>
          </a:p>
        </p:txBody>
      </p:sp>
      <p:sp>
        <p:nvSpPr>
          <p:cNvPr id="131" name="箭號: 向下 130">
            <a:extLst>
              <a:ext uri="{FF2B5EF4-FFF2-40B4-BE49-F238E27FC236}">
                <a16:creationId xmlns:a16="http://schemas.microsoft.com/office/drawing/2014/main" id="{C88CFEF8-9E9A-4070-8A64-1221F5D936C8}"/>
              </a:ext>
            </a:extLst>
          </p:cNvPr>
          <p:cNvSpPr/>
          <p:nvPr/>
        </p:nvSpPr>
        <p:spPr>
          <a:xfrm rot="5400000">
            <a:off x="2435935" y="5881898"/>
            <a:ext cx="314048" cy="395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F370F124-0A11-427B-9227-6C4F7B10E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4529" y="5662622"/>
            <a:ext cx="750655" cy="816337"/>
          </a:xfrm>
          <a:prstGeom prst="rect">
            <a:avLst/>
          </a:prstGeom>
        </p:spPr>
      </p:pic>
      <p:sp>
        <p:nvSpPr>
          <p:cNvPr id="133" name="箭號: 向下 132">
            <a:extLst>
              <a:ext uri="{FF2B5EF4-FFF2-40B4-BE49-F238E27FC236}">
                <a16:creationId xmlns:a16="http://schemas.microsoft.com/office/drawing/2014/main" id="{77C0344E-221C-48D2-9C4C-3EF1DCEF9C1A}"/>
              </a:ext>
            </a:extLst>
          </p:cNvPr>
          <p:cNvSpPr/>
          <p:nvPr/>
        </p:nvSpPr>
        <p:spPr>
          <a:xfrm rot="5400000">
            <a:off x="1068563" y="5692906"/>
            <a:ext cx="314048" cy="610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3DB6D484-D3C7-43DE-9D21-A1126E5866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143" y="5643107"/>
            <a:ext cx="751699" cy="8172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D74C8B30-6C79-4B4D-AF3A-AA02E3F14D67}"/>
              </a:ext>
            </a:extLst>
          </p:cNvPr>
          <p:cNvSpPr/>
          <p:nvPr/>
        </p:nvSpPr>
        <p:spPr>
          <a:xfrm>
            <a:off x="192947" y="927419"/>
            <a:ext cx="339754" cy="33975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E62BE23D-B72C-40E0-84E1-2DD1393B59A1}"/>
              </a:ext>
            </a:extLst>
          </p:cNvPr>
          <p:cNvSpPr/>
          <p:nvPr/>
        </p:nvSpPr>
        <p:spPr>
          <a:xfrm>
            <a:off x="3561826" y="912766"/>
            <a:ext cx="339754" cy="33975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DDD113BE-7D81-4391-8BDD-8AD0025C8300}"/>
              </a:ext>
            </a:extLst>
          </p:cNvPr>
          <p:cNvSpPr/>
          <p:nvPr/>
        </p:nvSpPr>
        <p:spPr>
          <a:xfrm>
            <a:off x="7166023" y="946253"/>
            <a:ext cx="339754" cy="33975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3E23CA3-E546-45E4-8C67-CDF4D7FF2FA5}"/>
              </a:ext>
            </a:extLst>
          </p:cNvPr>
          <p:cNvSpPr/>
          <p:nvPr/>
        </p:nvSpPr>
        <p:spPr>
          <a:xfrm>
            <a:off x="11082842" y="3429223"/>
            <a:ext cx="339754" cy="33975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C2DC3083-DD7F-496D-9906-ED77BA6D68A2}"/>
              </a:ext>
            </a:extLst>
          </p:cNvPr>
          <p:cNvSpPr/>
          <p:nvPr/>
        </p:nvSpPr>
        <p:spPr>
          <a:xfrm>
            <a:off x="5400552" y="3635120"/>
            <a:ext cx="339754" cy="33975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BEBFA312-9D2B-4EE7-A5CE-0CA9D1FD376E}"/>
              </a:ext>
            </a:extLst>
          </p:cNvPr>
          <p:cNvSpPr/>
          <p:nvPr/>
        </p:nvSpPr>
        <p:spPr>
          <a:xfrm>
            <a:off x="4354964" y="5203765"/>
            <a:ext cx="339754" cy="33975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339B57D7-0AE1-4505-8010-B8A0BC5F8C66}"/>
              </a:ext>
            </a:extLst>
          </p:cNvPr>
          <p:cNvSpPr/>
          <p:nvPr/>
        </p:nvSpPr>
        <p:spPr>
          <a:xfrm>
            <a:off x="1124050" y="5246507"/>
            <a:ext cx="339754" cy="33975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8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B70EF-2CC9-4F20-AB13-5A7C2B9A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A02564-0085-420F-909E-F097648B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Acquire the MR image data and annotation of the targets at the MR images</a:t>
            </a:r>
            <a:r>
              <a:rPr lang="zh-TW" altLang="en-US" dirty="0"/>
              <a:t> </a:t>
            </a:r>
            <a:r>
              <a:rPr lang="en-US" altLang="zh-TW" dirty="0"/>
              <a:t>from DICOM file</a:t>
            </a:r>
            <a:br>
              <a:rPr lang="en-US" altLang="zh-TW" dirty="0"/>
            </a:b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chemeClr val="accent1"/>
                </a:solidFill>
              </a:rPr>
              <a:t>Annotation also call contour, pixel label, or ROI (Region of Interest)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3CC360-12D0-45CC-B0E2-FCCE23EA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28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C80057C-EC10-438C-AC71-8A21EAAA459D}"/>
              </a:ext>
            </a:extLst>
          </p:cNvPr>
          <p:cNvGrpSpPr/>
          <p:nvPr/>
        </p:nvGrpSpPr>
        <p:grpSpPr>
          <a:xfrm>
            <a:off x="6705602" y="3112316"/>
            <a:ext cx="3105594" cy="3565165"/>
            <a:chOff x="5873351" y="3329973"/>
            <a:chExt cx="2597539" cy="298192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90C0F43-9732-4301-A520-61FEE0B00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352" y="3329973"/>
              <a:ext cx="2597538" cy="298192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A5ECE8D-932A-465E-9EC3-670677141D48}"/>
                </a:ext>
              </a:extLst>
            </p:cNvPr>
            <p:cNvSpPr txBox="1"/>
            <p:nvPr/>
          </p:nvSpPr>
          <p:spPr>
            <a:xfrm>
              <a:off x="5873351" y="3357534"/>
              <a:ext cx="1260649" cy="54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</a:rPr>
                <a:t>Pixel label</a:t>
              </a:r>
            </a:p>
            <a:p>
              <a:r>
                <a:rPr lang="en-US" altLang="zh-TW" b="1" dirty="0">
                  <a:solidFill>
                    <a:schemeClr val="bg1"/>
                  </a:solidFill>
                </a:rPr>
                <a:t>(binary mask)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5885AC2-CAFC-4972-938A-0208ECAE65E2}"/>
              </a:ext>
            </a:extLst>
          </p:cNvPr>
          <p:cNvGrpSpPr/>
          <p:nvPr/>
        </p:nvGrpSpPr>
        <p:grpSpPr>
          <a:xfrm>
            <a:off x="2447964" y="3099859"/>
            <a:ext cx="3126483" cy="3565165"/>
            <a:chOff x="3127475" y="3329973"/>
            <a:chExt cx="2615010" cy="298192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DE7A920-41DC-4EF7-8ECA-FA914F061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7475" y="3329973"/>
              <a:ext cx="2615010" cy="2981927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B6D2797-FD47-4AB7-AD5C-EA76E53CDDA6}"/>
                </a:ext>
              </a:extLst>
            </p:cNvPr>
            <p:cNvSpPr txBox="1"/>
            <p:nvPr/>
          </p:nvSpPr>
          <p:spPr>
            <a:xfrm>
              <a:off x="3127475" y="3351252"/>
              <a:ext cx="1167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</a:rPr>
                <a:t>MR image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4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2833209" y="3105834"/>
            <a:ext cx="6452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/>
              <a:t>Thanks for your attention!</a:t>
            </a:r>
          </a:p>
          <a:p>
            <a:pPr algn="ctr"/>
            <a:r>
              <a:rPr lang="en-US" altLang="zh-TW" sz="4000" dirty="0"/>
              <a:t>Q&amp;A</a:t>
            </a:r>
            <a:endParaRPr lang="zh-TW" altLang="en-US" sz="4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2B660E-7AD2-41E2-8033-1438C198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2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94EC9-31B2-49C4-AE44-B31B2BC2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917EBB-23B9-41BB-9A05-AF559F20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014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Digital Imaging and Communications in Medicine, DICOM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How to decode the DICOM files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How to extract the annotations from DICOM files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5AE25F-FD8C-4CB1-83CC-A4DCB8BE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1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FD3CB1E-6C09-44D1-AF8E-5363FE72703B}"/>
              </a:ext>
            </a:extLst>
          </p:cNvPr>
          <p:cNvGrpSpPr/>
          <p:nvPr/>
        </p:nvGrpSpPr>
        <p:grpSpPr>
          <a:xfrm>
            <a:off x="3299669" y="3303207"/>
            <a:ext cx="5928221" cy="3418268"/>
            <a:chOff x="5320219" y="3042777"/>
            <a:chExt cx="6652067" cy="3835644"/>
          </a:xfrm>
        </p:grpSpPr>
        <p:pic>
          <p:nvPicPr>
            <p:cNvPr id="7" name="內容版面配置區 4">
              <a:extLst>
                <a:ext uri="{FF2B5EF4-FFF2-40B4-BE49-F238E27FC236}">
                  <a16:creationId xmlns:a16="http://schemas.microsoft.com/office/drawing/2014/main" id="{24D28590-2FBA-4339-8280-50A899F1C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0219" y="3042777"/>
              <a:ext cx="6652067" cy="3559359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5BA4773-16A6-4B19-BACA-5E3C3C58CCD7}"/>
                </a:ext>
              </a:extLst>
            </p:cNvPr>
            <p:cNvSpPr txBox="1"/>
            <p:nvPr/>
          </p:nvSpPr>
          <p:spPr>
            <a:xfrm>
              <a:off x="6409046" y="6602136"/>
              <a:ext cx="4474411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https://nipy.org/nibabel/dicom/dicom_orientation.html</a:t>
              </a:r>
              <a:endParaRPr lang="zh-TW" altLang="en-US" sz="1000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DDF893E-4409-413E-BBDF-284EE80F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 coordinate system, RCS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1A31C9-D2E8-4CA0-9310-CE0D80C0A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different series images in same study principally have same RCS</a:t>
            </a:r>
          </a:p>
          <a:p>
            <a:r>
              <a:rPr lang="en-US" altLang="zh-TW" dirty="0"/>
              <a:t>Construct the affine matrix </a:t>
            </a:r>
            <a:r>
              <a:rPr lang="en-US" altLang="zh-TW" b="1" i="1" dirty="0">
                <a:solidFill>
                  <a:schemeClr val="accent1"/>
                </a:solidFill>
              </a:rPr>
              <a:t>M </a:t>
            </a:r>
            <a:r>
              <a:rPr lang="en-US" altLang="zh-TW" dirty="0"/>
              <a:t>from DICOM header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Usage of </a:t>
            </a:r>
            <a:r>
              <a:rPr lang="en-US" altLang="zh-TW" b="1" i="1" dirty="0">
                <a:solidFill>
                  <a:schemeClr val="accent1"/>
                </a:solidFill>
                <a:sym typeface="Wingdings" panose="05000000000000000000" pitchFamily="2" charset="2"/>
              </a:rPr>
              <a:t>M</a:t>
            </a:r>
            <a:r>
              <a:rPr lang="en-US" altLang="zh-TW" dirty="0">
                <a:sym typeface="Wingdings" panose="05000000000000000000" pitchFamily="2" charset="2"/>
              </a:rPr>
              <a:t>: transform the pixel location to RCS</a:t>
            </a:r>
          </a:p>
          <a:p>
            <a:endParaRPr lang="zh-TW" altLang="en-US" b="1" i="1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8B0FAF8-3B74-447F-A7D9-31B35C11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5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FD3CB1E-6C09-44D1-AF8E-5363FE72703B}"/>
              </a:ext>
            </a:extLst>
          </p:cNvPr>
          <p:cNvGrpSpPr/>
          <p:nvPr/>
        </p:nvGrpSpPr>
        <p:grpSpPr>
          <a:xfrm>
            <a:off x="3728520" y="3028281"/>
            <a:ext cx="6024074" cy="3510631"/>
            <a:chOff x="5320218" y="3089122"/>
            <a:chExt cx="6652067" cy="3876605"/>
          </a:xfrm>
        </p:grpSpPr>
        <p:pic>
          <p:nvPicPr>
            <p:cNvPr id="7" name="內容版面配置區 4">
              <a:extLst>
                <a:ext uri="{FF2B5EF4-FFF2-40B4-BE49-F238E27FC236}">
                  <a16:creationId xmlns:a16="http://schemas.microsoft.com/office/drawing/2014/main" id="{24D28590-2FBA-4339-8280-50A899F1C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0218" y="3089122"/>
              <a:ext cx="6652067" cy="3559359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E5BA4773-16A6-4B19-BACA-5E3C3C58CCD7}"/>
                </a:ext>
              </a:extLst>
            </p:cNvPr>
            <p:cNvSpPr txBox="1"/>
            <p:nvPr/>
          </p:nvSpPr>
          <p:spPr>
            <a:xfrm>
              <a:off x="6409047" y="6689442"/>
              <a:ext cx="4474411" cy="276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https://nipy.org/nibabel/dicom/dicom_orientation.html</a:t>
              </a:r>
              <a:endParaRPr lang="zh-TW" altLang="en-US" sz="1000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DDF893E-4409-413E-BBDF-284EE80F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 coordinate system, RCS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1A31C9-D2E8-4CA0-9310-CE0D80C0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>
                <a:sym typeface="Wingdings" panose="05000000000000000000" pitchFamily="2" charset="2"/>
              </a:rPr>
              <a:t>Image Position: </a:t>
            </a:r>
            <a:r>
              <a:rPr lang="en-US" altLang="zh-TW" i="1" dirty="0" err="1"/>
              <a:t>S</a:t>
            </a:r>
            <a:r>
              <a:rPr lang="en-US" altLang="zh-TW" i="1" baseline="-25000" dirty="0" err="1"/>
              <a:t>x</a:t>
            </a:r>
            <a:r>
              <a:rPr lang="en-US" altLang="zh-TW" dirty="0"/>
              <a:t>/</a:t>
            </a:r>
            <a:r>
              <a:rPr lang="en-US" altLang="zh-TW" i="1" dirty="0"/>
              <a:t> S</a:t>
            </a:r>
            <a:r>
              <a:rPr lang="en-US" altLang="zh-TW" i="1" baseline="-25000" dirty="0"/>
              <a:t>y</a:t>
            </a:r>
            <a:r>
              <a:rPr lang="en-US" altLang="zh-TW" dirty="0"/>
              <a:t>/</a:t>
            </a:r>
            <a:r>
              <a:rPr lang="en-US" altLang="zh-TW" i="1" dirty="0"/>
              <a:t> </a:t>
            </a:r>
            <a:r>
              <a:rPr lang="en-US" altLang="zh-TW" i="1" dirty="0" err="1"/>
              <a:t>S</a:t>
            </a:r>
            <a:r>
              <a:rPr lang="en-US" altLang="zh-TW" i="1" baseline="-25000" dirty="0" err="1"/>
              <a:t>z</a:t>
            </a:r>
            <a:br>
              <a:rPr lang="en-US" altLang="zh-TW" i="1" baseline="-25000" dirty="0"/>
            </a:br>
            <a:r>
              <a:rPr lang="en-US" altLang="zh-TW" dirty="0">
                <a:sym typeface="Wingdings" panose="05000000000000000000" pitchFamily="2" charset="2"/>
              </a:rPr>
              <a:t> upper left hand corner of the image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Image Orientation: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b="1" dirty="0">
                <a:solidFill>
                  <a:schemeClr val="accent1"/>
                </a:solidFill>
                <a:sym typeface="Wingdings" panose="05000000000000000000" pitchFamily="2" charset="2"/>
              </a:rPr>
              <a:t>X</a:t>
            </a:r>
            <a:r>
              <a:rPr lang="en-US" altLang="zh-TW" b="1" baseline="-25000" dirty="0">
                <a:solidFill>
                  <a:schemeClr val="accent1"/>
                </a:solidFill>
                <a:sym typeface="Wingdings" panose="05000000000000000000" pitchFamily="2" charset="2"/>
              </a:rPr>
              <a:t>x</a:t>
            </a:r>
            <a:r>
              <a:rPr lang="en-US" altLang="zh-TW" b="1" dirty="0">
                <a:solidFill>
                  <a:schemeClr val="accent1"/>
                </a:solidFill>
                <a:sym typeface="Wingdings" panose="05000000000000000000" pitchFamily="2" charset="2"/>
              </a:rPr>
              <a:t>\ </a:t>
            </a:r>
            <a:r>
              <a:rPr lang="en-US" altLang="zh-TW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X</a:t>
            </a:r>
            <a:r>
              <a:rPr lang="en-US" altLang="zh-TW" b="1" baseline="-25000" dirty="0" err="1">
                <a:solidFill>
                  <a:schemeClr val="accent1"/>
                </a:solidFill>
                <a:sym typeface="Wingdings" panose="05000000000000000000" pitchFamily="2" charset="2"/>
              </a:rPr>
              <a:t>y</a:t>
            </a:r>
            <a:r>
              <a:rPr lang="en-US" altLang="zh-TW" b="1" dirty="0">
                <a:solidFill>
                  <a:schemeClr val="accent1"/>
                </a:solidFill>
                <a:sym typeface="Wingdings" panose="05000000000000000000" pitchFamily="2" charset="2"/>
              </a:rPr>
              <a:t>\ </a:t>
            </a:r>
            <a:r>
              <a:rPr lang="en-US" altLang="zh-TW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X</a:t>
            </a:r>
            <a:r>
              <a:rPr lang="en-US" altLang="zh-TW" b="1" baseline="-25000" dirty="0" err="1">
                <a:solidFill>
                  <a:schemeClr val="accent1"/>
                </a:solidFill>
                <a:sym typeface="Wingdings" panose="05000000000000000000" pitchFamily="2" charset="2"/>
              </a:rPr>
              <a:t>z</a:t>
            </a:r>
            <a:r>
              <a:rPr lang="en-US" altLang="zh-TW" dirty="0">
                <a:sym typeface="Wingdings" panose="05000000000000000000" pitchFamily="2" charset="2"/>
              </a:rPr>
              <a:t>\ </a:t>
            </a:r>
            <a:r>
              <a:rPr lang="en-US" altLang="zh-TW" b="1" dirty="0" err="1">
                <a:solidFill>
                  <a:srgbClr val="C00000"/>
                </a:solidFill>
                <a:sym typeface="Wingdings" panose="05000000000000000000" pitchFamily="2" charset="2"/>
              </a:rPr>
              <a:t>Y</a:t>
            </a:r>
            <a:r>
              <a:rPr lang="en-US" altLang="zh-TW" b="1" baseline="-25000" dirty="0" err="1">
                <a:solidFill>
                  <a:srgbClr val="C00000"/>
                </a:solidFill>
                <a:sym typeface="Wingdings" panose="05000000000000000000" pitchFamily="2" charset="2"/>
              </a:rPr>
              <a:t>x</a:t>
            </a:r>
            <a:r>
              <a:rPr lang="en-US" altLang="zh-TW" b="1" dirty="0">
                <a:solidFill>
                  <a:srgbClr val="C00000"/>
                </a:solidFill>
                <a:sym typeface="Wingdings" panose="05000000000000000000" pitchFamily="2" charset="2"/>
              </a:rPr>
              <a:t>\ </a:t>
            </a:r>
            <a:r>
              <a:rPr lang="en-US" altLang="zh-TW" b="1" dirty="0" err="1">
                <a:solidFill>
                  <a:srgbClr val="C00000"/>
                </a:solidFill>
                <a:sym typeface="Wingdings" panose="05000000000000000000" pitchFamily="2" charset="2"/>
              </a:rPr>
              <a:t>Y</a:t>
            </a:r>
            <a:r>
              <a:rPr lang="en-US" altLang="zh-TW" b="1" baseline="-25000" dirty="0" err="1">
                <a:solidFill>
                  <a:srgbClr val="C00000"/>
                </a:solidFill>
                <a:sym typeface="Wingdings" panose="05000000000000000000" pitchFamily="2" charset="2"/>
              </a:rPr>
              <a:t>y</a:t>
            </a:r>
            <a:r>
              <a:rPr lang="en-US" altLang="zh-TW" b="1" dirty="0">
                <a:solidFill>
                  <a:srgbClr val="C00000"/>
                </a:solidFill>
                <a:sym typeface="Wingdings" panose="05000000000000000000" pitchFamily="2" charset="2"/>
              </a:rPr>
              <a:t>\ </a:t>
            </a:r>
            <a:r>
              <a:rPr lang="en-US" altLang="zh-TW" b="1" dirty="0" err="1">
                <a:solidFill>
                  <a:srgbClr val="C00000"/>
                </a:solidFill>
                <a:sym typeface="Wingdings" panose="05000000000000000000" pitchFamily="2" charset="2"/>
              </a:rPr>
              <a:t>Y</a:t>
            </a:r>
            <a:r>
              <a:rPr lang="en-US" altLang="zh-TW" b="1" baseline="-25000" dirty="0" err="1">
                <a:solidFill>
                  <a:srgbClr val="C00000"/>
                </a:solidFill>
                <a:sym typeface="Wingdings" panose="05000000000000000000" pitchFamily="2" charset="2"/>
              </a:rPr>
              <a:t>z</a:t>
            </a:r>
            <a:endParaRPr lang="en-US" altLang="zh-TW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zh-TW" altLang="en-US" b="1" i="1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8B0FAF8-3B74-447F-A7D9-31B35C11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31</a:t>
            </a:fld>
            <a:endParaRPr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7A30351-FFE9-4C24-9754-FB0B28A0893C}"/>
              </a:ext>
            </a:extLst>
          </p:cNvPr>
          <p:cNvGrpSpPr/>
          <p:nvPr/>
        </p:nvGrpSpPr>
        <p:grpSpPr>
          <a:xfrm>
            <a:off x="8746215" y="1268236"/>
            <a:ext cx="2606248" cy="2907250"/>
            <a:chOff x="8547689" y="1567084"/>
            <a:chExt cx="2606248" cy="290725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31D9FEA-D0F6-4488-8212-F0B1BAF9F0C7}"/>
                </a:ext>
              </a:extLst>
            </p:cNvPr>
            <p:cNvGrpSpPr/>
            <p:nvPr/>
          </p:nvGrpSpPr>
          <p:grpSpPr>
            <a:xfrm>
              <a:off x="8547689" y="1908596"/>
              <a:ext cx="2606248" cy="2565738"/>
              <a:chOff x="1424365" y="4438189"/>
              <a:chExt cx="2606248" cy="2565738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ACD7DF38-C000-4ACE-B4BF-411188FDE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68643">
                <a:off x="1854255" y="4516449"/>
                <a:ext cx="1736398" cy="1976167"/>
              </a:xfrm>
              <a:prstGeom prst="rect">
                <a:avLst/>
              </a:prstGeom>
            </p:spPr>
          </p:pic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75CA5ED6-D0FA-45D0-8C23-97187CAB48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9145" y="4613945"/>
                <a:ext cx="2045825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51154569-2DD9-49A7-8E17-E9E55652CB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5923" y="4605556"/>
                <a:ext cx="0" cy="2099141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B1BCC45-6D3D-4395-B132-4316056FCCC5}"/>
                  </a:ext>
                </a:extLst>
              </p:cNvPr>
              <p:cNvSpPr txBox="1"/>
              <p:nvPr/>
            </p:nvSpPr>
            <p:spPr>
              <a:xfrm>
                <a:off x="3627941" y="4438189"/>
                <a:ext cx="402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X</a:t>
                </a:r>
                <a:endParaRPr lang="zh-TW" altLang="en-US" dirty="0"/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AE9C1EB-FFA0-4187-9DE6-2915D38C0F00}"/>
                  </a:ext>
                </a:extLst>
              </p:cNvPr>
              <p:cNvSpPr txBox="1"/>
              <p:nvPr/>
            </p:nvSpPr>
            <p:spPr>
              <a:xfrm>
                <a:off x="1424365" y="6634595"/>
                <a:ext cx="402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Y</a:t>
                </a:r>
                <a:endParaRPr lang="zh-TW" altLang="en-US" dirty="0"/>
              </a:p>
            </p:txBody>
          </p:sp>
        </p:grp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1033ED9-A7DF-42D7-9BD2-43309990E3DC}"/>
                </a:ext>
              </a:extLst>
            </p:cNvPr>
            <p:cNvCxnSpPr>
              <a:cxnSpLocks/>
            </p:cNvCxnSpPr>
            <p:nvPr/>
          </p:nvCxnSpPr>
          <p:spPr>
            <a:xfrm rot="21065454">
              <a:off x="8719976" y="1926370"/>
              <a:ext cx="191933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ADA125BC-545D-44B6-8A0C-618F7C0F4048}"/>
                </a:ext>
              </a:extLst>
            </p:cNvPr>
            <p:cNvCxnSpPr>
              <a:cxnSpLocks/>
            </p:cNvCxnSpPr>
            <p:nvPr/>
          </p:nvCxnSpPr>
          <p:spPr>
            <a:xfrm rot="21065454">
              <a:off x="8917069" y="2080078"/>
              <a:ext cx="0" cy="209914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72C9E58-A515-435D-A59D-995618C58338}"/>
                </a:ext>
              </a:extLst>
            </p:cNvPr>
            <p:cNvSpPr txBox="1"/>
            <p:nvPr/>
          </p:nvSpPr>
          <p:spPr>
            <a:xfrm>
              <a:off x="10512158" y="1567084"/>
              <a:ext cx="512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X1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8B91D5F-BEC1-4203-A068-8826612973E3}"/>
                </a:ext>
              </a:extLst>
            </p:cNvPr>
            <p:cNvSpPr txBox="1"/>
            <p:nvPr/>
          </p:nvSpPr>
          <p:spPr>
            <a:xfrm>
              <a:off x="8887923" y="4097047"/>
              <a:ext cx="503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Y1</a:t>
              </a:r>
              <a:endParaRPr lang="zh-TW" altLang="en-US" dirty="0"/>
            </a:p>
          </p:txBody>
        </p:sp>
      </p:grpSp>
      <p:sp>
        <p:nvSpPr>
          <p:cNvPr id="21" name="左大括弧 20">
            <a:extLst>
              <a:ext uri="{FF2B5EF4-FFF2-40B4-BE49-F238E27FC236}">
                <a16:creationId xmlns:a16="http://schemas.microsoft.com/office/drawing/2014/main" id="{8C8A7F19-63C8-449B-B8E8-692F3086BB84}"/>
              </a:ext>
            </a:extLst>
          </p:cNvPr>
          <p:cNvSpPr/>
          <p:nvPr/>
        </p:nvSpPr>
        <p:spPr>
          <a:xfrm rot="16200000">
            <a:off x="1633855" y="3224579"/>
            <a:ext cx="366598" cy="1097083"/>
          </a:xfrm>
          <a:prstGeom prst="leftBrace">
            <a:avLst>
              <a:gd name="adj1" fmla="val 8333"/>
              <a:gd name="adj2" fmla="val 5076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大括弧 21">
            <a:extLst>
              <a:ext uri="{FF2B5EF4-FFF2-40B4-BE49-F238E27FC236}">
                <a16:creationId xmlns:a16="http://schemas.microsoft.com/office/drawing/2014/main" id="{6D00F056-702C-4070-B2B6-3DD0668E9ABA}"/>
              </a:ext>
            </a:extLst>
          </p:cNvPr>
          <p:cNvSpPr/>
          <p:nvPr/>
        </p:nvSpPr>
        <p:spPr>
          <a:xfrm rot="16200000">
            <a:off x="3175841" y="3206015"/>
            <a:ext cx="366598" cy="1097083"/>
          </a:xfrm>
          <a:prstGeom prst="leftBrace">
            <a:avLst>
              <a:gd name="adj1" fmla="val 8333"/>
              <a:gd name="adj2" fmla="val 50764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5B1D67D-11D9-4DCA-8C07-389218DA6DA3}"/>
              </a:ext>
            </a:extLst>
          </p:cNvPr>
          <p:cNvSpPr txBox="1"/>
          <p:nvPr/>
        </p:nvSpPr>
        <p:spPr>
          <a:xfrm>
            <a:off x="1561018" y="4178493"/>
            <a:ext cx="512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/>
                </a:solidFill>
              </a:rPr>
              <a:t>X1</a:t>
            </a:r>
            <a:endParaRPr lang="zh-TW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E24E47F-E7B8-4913-8040-A806C462388D}"/>
              </a:ext>
            </a:extLst>
          </p:cNvPr>
          <p:cNvSpPr txBox="1"/>
          <p:nvPr/>
        </p:nvSpPr>
        <p:spPr>
          <a:xfrm>
            <a:off x="3121060" y="4173523"/>
            <a:ext cx="50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</a:rPr>
              <a:t>Y1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7C5AAD0-D343-4700-B54F-97D87184D647}"/>
              </a:ext>
            </a:extLst>
          </p:cNvPr>
          <p:cNvGrpSpPr/>
          <p:nvPr/>
        </p:nvGrpSpPr>
        <p:grpSpPr>
          <a:xfrm>
            <a:off x="7754166" y="1450093"/>
            <a:ext cx="1482416" cy="646331"/>
            <a:chOff x="327171" y="3148976"/>
            <a:chExt cx="1482416" cy="646331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79C1FFA-929D-4DFC-87F1-7D8B36660F79}"/>
                </a:ext>
              </a:extLst>
            </p:cNvPr>
            <p:cNvSpPr txBox="1"/>
            <p:nvPr/>
          </p:nvSpPr>
          <p:spPr>
            <a:xfrm>
              <a:off x="327171" y="3148976"/>
              <a:ext cx="12467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accent1"/>
                  </a:solidFill>
                </a:rPr>
                <a:t>RCS origin</a:t>
              </a:r>
            </a:p>
            <a:p>
              <a:r>
                <a:rPr lang="en-US" altLang="zh-TW" b="1" dirty="0">
                  <a:solidFill>
                    <a:schemeClr val="accent1"/>
                  </a:solidFill>
                </a:rPr>
                <a:t>[</a:t>
              </a:r>
              <a:r>
                <a:rPr lang="en-US" altLang="zh-TW" b="1" i="1" dirty="0" err="1">
                  <a:solidFill>
                    <a:schemeClr val="accent1"/>
                  </a:solidFill>
                </a:rPr>
                <a:t>S</a:t>
              </a:r>
              <a:r>
                <a:rPr lang="en-US" altLang="zh-TW" b="1" i="1" baseline="-25000" dirty="0" err="1">
                  <a:solidFill>
                    <a:schemeClr val="accent1"/>
                  </a:solidFill>
                </a:rPr>
                <a:t>x</a:t>
              </a:r>
              <a:r>
                <a:rPr lang="en-US" altLang="zh-TW" b="1" i="1" baseline="-25000" dirty="0">
                  <a:solidFill>
                    <a:schemeClr val="accent1"/>
                  </a:solidFill>
                </a:rPr>
                <a:t> </a:t>
              </a:r>
              <a:r>
                <a:rPr lang="en-US" altLang="zh-TW" b="1" i="1" dirty="0">
                  <a:solidFill>
                    <a:schemeClr val="accent1"/>
                  </a:solidFill>
                </a:rPr>
                <a:t>S</a:t>
              </a:r>
              <a:r>
                <a:rPr lang="en-US" altLang="zh-TW" b="1" i="1" baseline="-25000" dirty="0">
                  <a:solidFill>
                    <a:schemeClr val="accent1"/>
                  </a:solidFill>
                </a:rPr>
                <a:t>y </a:t>
              </a:r>
              <a:r>
                <a:rPr lang="en-US" altLang="zh-TW" b="1" i="1" dirty="0" err="1">
                  <a:solidFill>
                    <a:schemeClr val="accent1"/>
                  </a:solidFill>
                </a:rPr>
                <a:t>S</a:t>
              </a:r>
              <a:r>
                <a:rPr lang="en-US" altLang="zh-TW" b="1" i="1" baseline="-25000" dirty="0" err="1">
                  <a:solidFill>
                    <a:schemeClr val="accent1"/>
                  </a:solidFill>
                </a:rPr>
                <a:t>z</a:t>
              </a:r>
              <a:r>
                <a:rPr lang="en-US" altLang="zh-TW" b="1" dirty="0">
                  <a:solidFill>
                    <a:schemeClr val="accent1"/>
                  </a:solidFill>
                </a:rPr>
                <a:t>]</a:t>
              </a:r>
              <a:endParaRPr lang="zh-TW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2430C27E-B979-48FE-AE8A-03DACEA4FA25}"/>
                </a:ext>
              </a:extLst>
            </p:cNvPr>
            <p:cNvSpPr/>
            <p:nvPr/>
          </p:nvSpPr>
          <p:spPr>
            <a:xfrm>
              <a:off x="1371800" y="3320077"/>
              <a:ext cx="437787" cy="437787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77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BACA4-EC14-4C53-9611-4C246651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DICOM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3313FD-FFD8-4B36-8316-0B62E6106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Digital Imaging and Communications in Medicine, DICOM</a:t>
            </a:r>
          </a:p>
          <a:p>
            <a:r>
              <a:rPr lang="en-US" altLang="zh-TW" dirty="0"/>
              <a:t>All the equipment related to medical imaging must follow the DICOM format, include X-ray, CT, MR, RT…</a:t>
            </a:r>
          </a:p>
          <a:p>
            <a:r>
              <a:rPr lang="en-US" altLang="zh-TW" dirty="0"/>
              <a:t> Component:</a:t>
            </a:r>
          </a:p>
          <a:p>
            <a:pPr lvl="1"/>
            <a:r>
              <a:rPr lang="en-US" altLang="zh-TW" b="1" dirty="0">
                <a:solidFill>
                  <a:schemeClr val="accent1"/>
                </a:solidFill>
              </a:rPr>
              <a:t>Tags (header): </a:t>
            </a:r>
            <a:r>
              <a:rPr lang="en-US" altLang="zh-TW" dirty="0"/>
              <a:t>ID, Age, Gender,…</a:t>
            </a:r>
          </a:p>
          <a:p>
            <a:pPr lvl="1"/>
            <a:r>
              <a:rPr lang="en-US" altLang="zh-TW" b="1" dirty="0">
                <a:solidFill>
                  <a:schemeClr val="accent1"/>
                </a:solidFill>
              </a:rPr>
              <a:t>2D array (pixel data)</a:t>
            </a:r>
          </a:p>
          <a:p>
            <a:r>
              <a:rPr lang="en-US" altLang="zh-TW" dirty="0"/>
              <a:t>Support:</a:t>
            </a:r>
          </a:p>
          <a:p>
            <a:pPr lvl="1"/>
            <a:r>
              <a:rPr lang="en-US" altLang="zh-TW" dirty="0"/>
              <a:t>X-ray</a:t>
            </a:r>
          </a:p>
          <a:p>
            <a:pPr lvl="1"/>
            <a:r>
              <a:rPr lang="en-US" altLang="zh-TW" dirty="0"/>
              <a:t>Computed Tomography, CT</a:t>
            </a:r>
          </a:p>
          <a:p>
            <a:pPr lvl="1"/>
            <a:r>
              <a:rPr lang="en-US" altLang="zh-TW" dirty="0"/>
              <a:t>Magnetic Resonance Imaging, MRI</a:t>
            </a:r>
          </a:p>
          <a:p>
            <a:pPr lvl="1"/>
            <a:r>
              <a:rPr lang="en-US" altLang="zh-TW" dirty="0"/>
              <a:t>Radiotherapy Structure Set, RTSS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B5BA22-9A89-4D76-A0EC-0933616B0E24}"/>
              </a:ext>
            </a:extLst>
          </p:cNvPr>
          <p:cNvSpPr txBox="1"/>
          <p:nvPr/>
        </p:nvSpPr>
        <p:spPr>
          <a:xfrm>
            <a:off x="7111069" y="6176963"/>
            <a:ext cx="454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Website: https://www.dicomstandard.org/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E200E8-4E99-4989-9DFE-BCF8867CE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90" y="2957580"/>
            <a:ext cx="5711945" cy="3219383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3B577C7-8648-4FA5-9D38-E86FD338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32D70-144A-40A1-B655-D0CCB492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DICOM Viewer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0CEA87-DA47-4C8F-A744-813852819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RadiAnt</a:t>
            </a:r>
            <a:r>
              <a:rPr lang="en-US" altLang="zh-TW" dirty="0"/>
              <a:t> DICOM VIEWER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64BEE3-42F9-490B-A5B5-86B7C758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99EBAC-03F7-447C-A46D-4575FE9BC62C}"/>
              </a:ext>
            </a:extLst>
          </p:cNvPr>
          <p:cNvSpPr txBox="1"/>
          <p:nvPr/>
        </p:nvSpPr>
        <p:spPr>
          <a:xfrm>
            <a:off x="217414" y="6169580"/>
            <a:ext cx="338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https://www.radiantviewer.com/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32827E-64D4-426B-9A6C-F68315887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14" y="2343194"/>
            <a:ext cx="5474371" cy="3833769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8E5C5E04-C6AC-43D7-A300-C7C8E0628500}"/>
              </a:ext>
            </a:extLst>
          </p:cNvPr>
          <p:cNvGrpSpPr/>
          <p:nvPr/>
        </p:nvGrpSpPr>
        <p:grpSpPr>
          <a:xfrm>
            <a:off x="5759419" y="199034"/>
            <a:ext cx="6335729" cy="5893266"/>
            <a:chOff x="5759419" y="199034"/>
            <a:chExt cx="6335729" cy="5893266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270C95A0-CC7D-4E17-9C42-3C8876DF8608}"/>
                </a:ext>
              </a:extLst>
            </p:cNvPr>
            <p:cNvGrpSpPr/>
            <p:nvPr/>
          </p:nvGrpSpPr>
          <p:grpSpPr>
            <a:xfrm>
              <a:off x="5759419" y="199034"/>
              <a:ext cx="6335729" cy="5893266"/>
              <a:chOff x="2396189" y="-24861"/>
              <a:chExt cx="7399622" cy="6882861"/>
            </a:xfrm>
          </p:grpSpPr>
          <p:pic>
            <p:nvPicPr>
              <p:cNvPr id="9" name="圖片 8" descr="馬仙閣 (87y) - 2014/1/1 上午 10:47:52 - t1_se_3mm_tra+C - RadiAnt DICOM Viewer 2020.2 (64-bit) - trial version - 10 days left - purchase a license at https://radiantviewer.com/store/">
                <a:extLst>
                  <a:ext uri="{FF2B5EF4-FFF2-40B4-BE49-F238E27FC236}">
                    <a16:creationId xmlns:a16="http://schemas.microsoft.com/office/drawing/2014/main" id="{14F60BD9-D818-42CA-BA9B-1D0CFCEEA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6189" y="0"/>
                <a:ext cx="7399622" cy="6858000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B97B304-A7D2-48A2-AD77-6C7665819DF9}"/>
                  </a:ext>
                </a:extLst>
              </p:cNvPr>
              <p:cNvSpPr/>
              <p:nvPr/>
            </p:nvSpPr>
            <p:spPr>
              <a:xfrm>
                <a:off x="2550253" y="538424"/>
                <a:ext cx="906011" cy="4026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EBD2CD9-B8A0-480E-B724-D8A81A45D5BB}"/>
                  </a:ext>
                </a:extLst>
              </p:cNvPr>
              <p:cNvSpPr/>
              <p:nvPr/>
            </p:nvSpPr>
            <p:spPr>
              <a:xfrm>
                <a:off x="2550253" y="-24861"/>
                <a:ext cx="906011" cy="4026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90CD708-9D9D-42AF-A043-3CA377CED9B9}"/>
                  </a:ext>
                </a:extLst>
              </p:cNvPr>
              <p:cNvSpPr/>
              <p:nvPr/>
            </p:nvSpPr>
            <p:spPr>
              <a:xfrm>
                <a:off x="8735738" y="681037"/>
                <a:ext cx="906011" cy="4026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D347CA6-CCB8-420D-83A2-11A33F958C00}"/>
                  </a:ext>
                </a:extLst>
              </p:cNvPr>
              <p:cNvSpPr/>
              <p:nvPr/>
            </p:nvSpPr>
            <p:spPr>
              <a:xfrm>
                <a:off x="8801450" y="1355485"/>
                <a:ext cx="906011" cy="1964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8695E0D-75CE-44EF-8578-41AE267B12B6}"/>
                </a:ext>
              </a:extLst>
            </p:cNvPr>
            <p:cNvSpPr/>
            <p:nvPr/>
          </p:nvSpPr>
          <p:spPr>
            <a:xfrm>
              <a:off x="6786694" y="664554"/>
              <a:ext cx="2449585" cy="122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 descr="DICOM Tags (d:\meningioma\20210706\1399\fu14\1.3.12.2.1107.5.2.9.16062.30000013123123445298400001571\1.3.12.2.1107.5.2.9.16062.30000013123123445298400001584.dcm)">
            <a:extLst>
              <a:ext uri="{FF2B5EF4-FFF2-40B4-BE49-F238E27FC236}">
                <a16:creationId xmlns:a16="http://schemas.microsoft.com/office/drawing/2014/main" id="{3A1C16E5-E519-43D4-922A-711EC581F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92" y="4001294"/>
            <a:ext cx="4388156" cy="27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6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C8E19-9F22-4380-BF7C-64AB5DF2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DICOM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9856C-C42A-41EE-BAF9-AF2A8AE6E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TW" dirty="0"/>
              <a:t>DICOM Standard Browser: interpret the tag ID, header description, usage and the value</a:t>
            </a: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17C4FCD-9E31-434D-95AA-4C7160FD5F70}"/>
              </a:ext>
            </a:extLst>
          </p:cNvPr>
          <p:cNvSpPr txBox="1"/>
          <p:nvPr/>
        </p:nvSpPr>
        <p:spPr>
          <a:xfrm>
            <a:off x="7021585" y="6400596"/>
            <a:ext cx="400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https://dicom.innolitics.com/ciods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B1623A5-958F-422C-8AF2-0E27FF00196A}"/>
              </a:ext>
            </a:extLst>
          </p:cNvPr>
          <p:cNvGrpSpPr/>
          <p:nvPr/>
        </p:nvGrpSpPr>
        <p:grpSpPr>
          <a:xfrm>
            <a:off x="838200" y="2650921"/>
            <a:ext cx="9833111" cy="3825176"/>
            <a:chOff x="838200" y="2667699"/>
            <a:chExt cx="9833111" cy="382517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E3C4E2A-93DA-48AF-9EE2-5B7D2A960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"/>
            <a:stretch/>
          </p:blipFill>
          <p:spPr>
            <a:xfrm>
              <a:off x="838200" y="2667699"/>
              <a:ext cx="4117257" cy="382517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31136AF-2AFD-4750-8269-8D0BC680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457" y="2667699"/>
              <a:ext cx="5715854" cy="3758100"/>
            </a:xfrm>
            <a:prstGeom prst="rect">
              <a:avLst/>
            </a:prstGeom>
          </p:spPr>
        </p:pic>
      </p:grp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90429A1-32A2-46A5-A0EA-234767BE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629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B315E-6087-4F5E-9E1F-2035CE0E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Decode the DICOM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7817D7-0CC1-4303-B525-7507B5709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Python: </a:t>
            </a:r>
            <a:r>
              <a:rPr lang="en-US" altLang="zh-TW" b="1" dirty="0" err="1"/>
              <a:t>pydicom</a:t>
            </a:r>
            <a:endParaRPr lang="en-US" altLang="zh-TW" b="1" dirty="0"/>
          </a:p>
          <a:p>
            <a:pPr lvl="1"/>
            <a:r>
              <a:rPr lang="en-US" altLang="zh-TW" dirty="0" err="1"/>
              <a:t>dicom_ds</a:t>
            </a:r>
            <a:r>
              <a:rPr lang="en-US" altLang="zh-TW" dirty="0"/>
              <a:t>=</a:t>
            </a:r>
            <a:r>
              <a:rPr lang="en-US" altLang="zh-TW" b="1" dirty="0" err="1"/>
              <a:t>dcmread</a:t>
            </a:r>
            <a:r>
              <a:rPr lang="en-US" altLang="zh-TW" dirty="0"/>
              <a:t>(</a:t>
            </a:r>
            <a:r>
              <a:rPr lang="en-US" altLang="zh-TW" dirty="0" err="1"/>
              <a:t>dicom</a:t>
            </a:r>
            <a:r>
              <a:rPr lang="en-US" altLang="zh-TW" dirty="0"/>
              <a:t> filename)</a:t>
            </a:r>
            <a:r>
              <a:rPr lang="en-US" altLang="zh-TW" dirty="0">
                <a:sym typeface="Wingdings" panose="05000000000000000000" pitchFamily="2" charset="2"/>
              </a:rPr>
              <a:t>read </a:t>
            </a:r>
            <a:r>
              <a:rPr lang="en-US" altLang="zh-TW" dirty="0" err="1">
                <a:sym typeface="Wingdings" panose="05000000000000000000" pitchFamily="2" charset="2"/>
              </a:rPr>
              <a:t>dicom</a:t>
            </a:r>
            <a:r>
              <a:rPr lang="en-US" altLang="zh-TW" dirty="0"/>
              <a:t> header and image</a:t>
            </a:r>
          </a:p>
          <a:p>
            <a:pPr lvl="1"/>
            <a:r>
              <a:rPr lang="en-US" altLang="zh-TW" dirty="0" err="1"/>
              <a:t>dicom_ds.PixelData</a:t>
            </a:r>
            <a:r>
              <a:rPr lang="en-US" altLang="zh-TW" dirty="0"/>
              <a:t>, </a:t>
            </a:r>
            <a:r>
              <a:rPr lang="en-US" altLang="zh-TW" dirty="0" err="1"/>
              <a:t>dicom_ds.pixel_array</a:t>
            </a:r>
            <a:r>
              <a:rPr lang="en-US" altLang="zh-TW" dirty="0"/>
              <a:t> (</a:t>
            </a:r>
            <a:r>
              <a:rPr lang="en-US" altLang="zh-TW" dirty="0" err="1"/>
              <a:t>recommand</a:t>
            </a:r>
            <a:r>
              <a:rPr lang="en-US" altLang="zh-TW" dirty="0"/>
              <a:t>) </a:t>
            </a:r>
            <a:br>
              <a:rPr lang="en-US" altLang="zh-TW" dirty="0"/>
            </a:br>
            <a:r>
              <a:rPr lang="en-US" altLang="zh-TW" dirty="0">
                <a:sym typeface="Wingdings" panose="05000000000000000000" pitchFamily="2" charset="2"/>
              </a:rPr>
              <a:t>extract image array</a:t>
            </a:r>
            <a:endParaRPr lang="en-US" altLang="zh-TW" dirty="0"/>
          </a:p>
          <a:p>
            <a:r>
              <a:rPr lang="en-US" altLang="zh-TW" dirty="0"/>
              <a:t>MATLAB: </a:t>
            </a:r>
          </a:p>
          <a:p>
            <a:pPr lvl="1"/>
            <a:r>
              <a:rPr lang="en-US" altLang="zh-TW" b="1" dirty="0" err="1"/>
              <a:t>dicominfo</a:t>
            </a:r>
            <a:r>
              <a:rPr lang="en-US" altLang="zh-TW" b="1" dirty="0"/>
              <a:t>:</a:t>
            </a:r>
            <a:r>
              <a:rPr lang="en-US" altLang="zh-TW" dirty="0"/>
              <a:t> read header</a:t>
            </a:r>
          </a:p>
          <a:p>
            <a:pPr lvl="1"/>
            <a:r>
              <a:rPr lang="en-US" altLang="zh-TW" b="1" dirty="0" err="1"/>
              <a:t>dicomread</a:t>
            </a:r>
            <a:r>
              <a:rPr lang="en-US" altLang="zh-TW" b="1" dirty="0"/>
              <a:t>:</a:t>
            </a:r>
            <a:r>
              <a:rPr lang="en-US" altLang="zh-TW" dirty="0"/>
              <a:t> read image</a:t>
            </a:r>
          </a:p>
          <a:p>
            <a:r>
              <a:rPr lang="en-US" altLang="zh-TW" dirty="0"/>
              <a:t>C++:</a:t>
            </a:r>
          </a:p>
          <a:p>
            <a:pPr lvl="1"/>
            <a:r>
              <a:rPr lang="en-US" altLang="zh-TW" b="1" dirty="0"/>
              <a:t>ITK library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BAFA42-BB87-4C2D-AA77-C0C0CA44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4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DAC467-EBB9-4D9C-BCD9-FCE26006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3194FE6-89EF-4F73-B338-193ED418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Decode the DICOM files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8DAD4C-2602-4C3E-A5C5-252189D11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" y="1990788"/>
            <a:ext cx="7325649" cy="406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1887A5F-D7EB-4EFF-861E-8B6B67391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46" y="2015955"/>
            <a:ext cx="5944430" cy="35247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3DD7097-B77C-46AB-91A3-A000CBF12F96}"/>
              </a:ext>
            </a:extLst>
          </p:cNvPr>
          <p:cNvSpPr txBox="1"/>
          <p:nvPr/>
        </p:nvSpPr>
        <p:spPr>
          <a:xfrm>
            <a:off x="6458824" y="1605738"/>
            <a:ext cx="499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MATLAB: </a:t>
            </a:r>
            <a:r>
              <a:rPr lang="en-US" altLang="zh-TW" sz="2000" dirty="0" err="1"/>
              <a:t>dicom</a:t>
            </a:r>
            <a:r>
              <a:rPr lang="en-US" altLang="zh-TW" sz="2000" dirty="0"/>
              <a:t>=</a:t>
            </a:r>
            <a:r>
              <a:rPr lang="en-US" altLang="zh-TW" sz="2000" dirty="0" err="1"/>
              <a:t>dicominfo</a:t>
            </a:r>
            <a:r>
              <a:rPr lang="en-US" altLang="zh-TW" sz="2000" dirty="0"/>
              <a:t>(filename)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849D072-8074-4488-AC04-AA5F490CA2EC}"/>
              </a:ext>
            </a:extLst>
          </p:cNvPr>
          <p:cNvSpPr txBox="1"/>
          <p:nvPr/>
        </p:nvSpPr>
        <p:spPr>
          <a:xfrm>
            <a:off x="683003" y="1605738"/>
            <a:ext cx="499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Python: </a:t>
            </a:r>
            <a:r>
              <a:rPr lang="en-US" altLang="zh-TW" sz="2000" dirty="0" err="1"/>
              <a:t>dicom</a:t>
            </a:r>
            <a:r>
              <a:rPr lang="en-US" altLang="zh-TW" sz="2000" dirty="0"/>
              <a:t>=</a:t>
            </a:r>
            <a:r>
              <a:rPr lang="en-US" altLang="zh-TW" sz="2000" dirty="0" err="1"/>
              <a:t>pydicom.dcmread</a:t>
            </a:r>
            <a:r>
              <a:rPr lang="en-US" altLang="zh-TW" sz="2000" dirty="0"/>
              <a:t>(filename)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909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B70EF-2CC9-4F20-AB13-5A7C2B9A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Purpose: DICOM RT Contours Export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A02564-0085-420F-909E-F097648B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Acquire the MR image data and annotation of the targets at the MR images</a:t>
            </a:r>
            <a:r>
              <a:rPr lang="zh-TW" altLang="en-US" dirty="0"/>
              <a:t> </a:t>
            </a:r>
            <a:r>
              <a:rPr lang="en-US" altLang="zh-TW" dirty="0"/>
              <a:t>from DICOM file</a:t>
            </a:r>
            <a:br>
              <a:rPr lang="en-US" altLang="zh-TW" dirty="0"/>
            </a:b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chemeClr val="accent1"/>
                </a:solidFill>
              </a:rPr>
              <a:t>Annotation also call contour, pixel label, or ROI (Region of Interest)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3CC360-12D0-45CC-B0E2-FCCE23EA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7B27-ECC9-4141-B725-8DDD7C678742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C80057C-EC10-438C-AC71-8A21EAAA459D}"/>
              </a:ext>
            </a:extLst>
          </p:cNvPr>
          <p:cNvGrpSpPr/>
          <p:nvPr/>
        </p:nvGrpSpPr>
        <p:grpSpPr>
          <a:xfrm>
            <a:off x="6705602" y="3112316"/>
            <a:ext cx="3105594" cy="3565165"/>
            <a:chOff x="5873351" y="3329973"/>
            <a:chExt cx="2597539" cy="298192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90C0F43-9732-4301-A520-61FEE0B00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352" y="3329973"/>
              <a:ext cx="2597538" cy="2981927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A5ECE8D-932A-465E-9EC3-670677141D48}"/>
                </a:ext>
              </a:extLst>
            </p:cNvPr>
            <p:cNvSpPr txBox="1"/>
            <p:nvPr/>
          </p:nvSpPr>
          <p:spPr>
            <a:xfrm>
              <a:off x="5873351" y="3357534"/>
              <a:ext cx="1030896" cy="295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</a:rPr>
                <a:t>Pixel label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5885AC2-CAFC-4972-938A-0208ECAE65E2}"/>
              </a:ext>
            </a:extLst>
          </p:cNvPr>
          <p:cNvGrpSpPr/>
          <p:nvPr/>
        </p:nvGrpSpPr>
        <p:grpSpPr>
          <a:xfrm>
            <a:off x="2447964" y="3099859"/>
            <a:ext cx="3126483" cy="3565165"/>
            <a:chOff x="3127475" y="3329973"/>
            <a:chExt cx="2615010" cy="298192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DE7A920-41DC-4EF7-8ECA-FA914F061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7475" y="3329973"/>
              <a:ext cx="2615010" cy="2981927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B6D2797-FD47-4AB7-AD5C-EA76E53CDDA6}"/>
                </a:ext>
              </a:extLst>
            </p:cNvPr>
            <p:cNvSpPr txBox="1"/>
            <p:nvPr/>
          </p:nvSpPr>
          <p:spPr>
            <a:xfrm>
              <a:off x="3127475" y="3351252"/>
              <a:ext cx="1167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</a:rPr>
                <a:t>MR image</a:t>
              </a:r>
              <a:endParaRPr lang="zh-TW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3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7596</TotalTime>
  <Words>1858</Words>
  <Application>Microsoft Office PowerPoint</Application>
  <PresentationFormat>寬螢幕</PresentationFormat>
  <Paragraphs>346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PowerPoint 簡報</vt:lpstr>
      <vt:lpstr>Purpose: DICOM RT Contours Export </vt:lpstr>
      <vt:lpstr>Outline</vt:lpstr>
      <vt:lpstr>DICOM</vt:lpstr>
      <vt:lpstr>DICOM Viewer</vt:lpstr>
      <vt:lpstr>DICOM</vt:lpstr>
      <vt:lpstr>Decode the DICOM files</vt:lpstr>
      <vt:lpstr>Decode the DICOM files</vt:lpstr>
      <vt:lpstr>Purpose: DICOM RT Contours Export </vt:lpstr>
      <vt:lpstr>Roadmap</vt:lpstr>
      <vt:lpstr>Roadmap</vt:lpstr>
      <vt:lpstr>Radiotherapy Structure Set, RTSS</vt:lpstr>
      <vt:lpstr>Read the DICOM RTSS and confirm the modality</vt:lpstr>
      <vt:lpstr>Read the DICOM RTSS and confirm the modality</vt:lpstr>
      <vt:lpstr>Roadmap</vt:lpstr>
      <vt:lpstr>Identify the structure</vt:lpstr>
      <vt:lpstr>Acquire the contours of the desired structure</vt:lpstr>
      <vt:lpstr>Acquire the contours of the desired structure</vt:lpstr>
      <vt:lpstr>Roadmap</vt:lpstr>
      <vt:lpstr>Identify the contour data allocate at</vt:lpstr>
      <vt:lpstr>Identify the contour data allocate at</vt:lpstr>
      <vt:lpstr>Acquire the contour data and located image</vt:lpstr>
      <vt:lpstr>Roadmap</vt:lpstr>
      <vt:lpstr>Reference coordinate system, RCS</vt:lpstr>
      <vt:lpstr>Reference coordinate system, RCS</vt:lpstr>
      <vt:lpstr>Convert the RCS coordinate to pixel location</vt:lpstr>
      <vt:lpstr>Flowchart of contour export from RTSS</vt:lpstr>
      <vt:lpstr>Purpose</vt:lpstr>
      <vt:lpstr>PowerPoint 簡報</vt:lpstr>
      <vt:lpstr>Reference coordinate system, RCS</vt:lpstr>
      <vt:lpstr>Reference coordinate system, RCS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DICOM RT</dc:title>
  <dc:creator>LEE, WEI-KAI</dc:creator>
  <cp:lastModifiedBy>USER</cp:lastModifiedBy>
  <cp:revision>655</cp:revision>
  <dcterms:created xsi:type="dcterms:W3CDTF">2021-08-03T06:33:01Z</dcterms:created>
  <dcterms:modified xsi:type="dcterms:W3CDTF">2023-03-15T09:21:03Z</dcterms:modified>
</cp:coreProperties>
</file>